
<file path=[Content_Types].xml><?xml version="1.0" encoding="utf-8"?>
<Types xmlns="http://schemas.openxmlformats.org/package/2006/content-types">
  <Override PartName="/ppt/slides/slide18.xml" ContentType="application/vnd.openxmlformats-officedocument.presentationml.slide+xml"/>
  <Override PartName="/ppt/diagrams/drawing2.xml" ContentType="application/vnd.ms-office.drawingml.diagramDrawing+xml"/>
  <Override PartName="/ppt/notesSlides/notesSlide4.xml" ContentType="application/vnd.openxmlformats-officedocument.presentationml.notesSlide+xml"/>
  <Override PartName="/ppt/slides/slide9.xml" ContentType="application/vnd.openxmlformats-officedocument.presentationml.slide+xml"/>
  <Override PartName="/ppt/diagrams/data2.xml" ContentType="application/vnd.openxmlformats-officedocument.drawingml.diagramData+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diagrams/colors1.xml" ContentType="application/vnd.openxmlformats-officedocument.drawingml.diagramColors+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diagrams/colors2.xml" ContentType="application/vnd.openxmlformats-officedocument.drawingml.diagramColors+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Default Extension="fntdata" ContentType="application/x-fontdata"/>
  <Override PartName="/ppt/slides/slide23.xml" ContentType="application/vnd.openxmlformats-officedocument.presentationml.slide+xml"/>
  <Override PartName="/ppt/diagrams/layout1.xml" ContentType="application/vnd.openxmlformats-officedocument.drawingml.diagramLayout+xml"/>
  <Override PartName="/ppt/diagrams/quickStyle1.xml" ContentType="application/vnd.openxmlformats-officedocument.drawingml.diagramStyl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commentAuthors.xml" ContentType="application/vnd.openxmlformats-officedocument.presentationml.commentAuthors+xml"/>
  <Override PartName="/ppt/slideLayouts/slideLayout3.xml" ContentType="application/vnd.openxmlformats-officedocument.presentationml.slideLayout+xml"/>
  <Override PartName="/ppt/diagrams/layout2.xml" ContentType="application/vnd.openxmlformats-officedocument.drawingml.diagramLayout+xml"/>
  <Override PartName="/ppt/slides/slide24.xml" ContentType="application/vnd.openxmlformats-officedocument.presentationml.slide+xml"/>
  <Override PartName="/ppt/diagrams/quickStyle2.xml" ContentType="application/vnd.openxmlformats-officedocument.drawingml.diagramStyle+xml"/>
  <Override PartName="/ppt/slides/slide20.xml" ContentType="application/vnd.openxmlformats-officedocument.presentationml.slide+xml"/>
  <Override PartName="/ppt/comments/comment1.xml" ContentType="application/vnd.openxmlformats-officedocument.presentationml.comments+xml"/>
  <Override PartName="/ppt/slides/slide17.xml" ContentType="application/vnd.openxmlformats-officedocument.presentationml.slide+xml"/>
  <Override PartName="/ppt/diagrams/drawing1.xml" ContentType="application/vnd.ms-office.drawingml.diagramDrawing+xml"/>
  <Override PartName="/ppt/notesSlides/notesSlide3.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embedTrueTypeFonts="1" saveSubsetFonts="1">
  <p:sldMasterIdLst>
    <p:sldMasterId id="2147483648" r:id="rId1"/>
  </p:sldMasterIdLst>
  <p:notesMasterIdLst>
    <p:notesMasterId r:id="rId26"/>
  </p:notesMasterIdLst>
  <p:sldIdLst>
    <p:sldId id="293" r:id="rId2"/>
    <p:sldId id="269" r:id="rId3"/>
    <p:sldId id="283" r:id="rId4"/>
    <p:sldId id="291" r:id="rId5"/>
    <p:sldId id="281" r:id="rId6"/>
    <p:sldId id="294" r:id="rId7"/>
    <p:sldId id="288" r:id="rId8"/>
    <p:sldId id="289" r:id="rId9"/>
    <p:sldId id="290"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9" r:id="rId23"/>
    <p:sldId id="310" r:id="rId24"/>
    <p:sldId id="311" r:id="rId25"/>
  </p:sldIdLst>
  <p:sldSz cx="9144000" cy="6858000" type="screen4x3"/>
  <p:notesSz cx="6807200" cy="9939338"/>
  <p:embeddedFontLst>
    <p:embeddedFont>
      <p:font typeface="Calibri"/>
      <p:regular r:id="rId27"/>
      <p:bold r:id="rId28"/>
      <p:italic r:id="rId29"/>
      <p:boldItalic r:id="rId30"/>
    </p:embeddedFont>
  </p:embeddedFontLst>
  <p:defaultTextStyle>
    <a:defPPr>
      <a:defRPr lang="en-NZ"/>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mc="http://schemas.openxmlformats.org/markup-compatibility/2006" xmlns:mv="urn:schemas-microsoft-com:mac:vml" xmlns:p15="http://schemas.microsoft.com/office/powerpoint/2012/main" xmlns="" xmlns:p="http://schemas.openxmlformats.org/presentationml/2006/main" xmlns:r="http://schemas.openxmlformats.org/officeDocument/2006/relationships" xmlns:a="http://schemas.openxmlformats.org/drawingml/2006/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Phillip Eyles" initials="PE" lastIdx="1"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0070C0"/>
    <a:srgbClr val="00446B"/>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mc="http://schemas.openxmlformats.org/markup-compatibility/2006" xmlns:mv="urn:schemas-microsoft-com:mac:vml" xmlns:p15="http://schemas.microsoft.com/office/powerpoint/2012/main" xmlns="" xmlns:p="http://schemas.openxmlformats.org/presentationml/2006/main" xmlns:r="http://schemas.openxmlformats.org/officeDocument/2006/relationships" xmlns:a="http://schemas.openxmlformats.org/drawingml/2006/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6148" autoAdjust="0"/>
    <p:restoredTop sz="87776" autoAdjust="0"/>
  </p:normalViewPr>
  <p:slideViewPr>
    <p:cSldViewPr>
      <p:cViewPr>
        <p:scale>
          <a:sx n="83" d="100"/>
          <a:sy n="83" d="100"/>
        </p:scale>
        <p:origin x="-1384" y="-176"/>
      </p:cViewPr>
      <p:guideLst>
        <p:guide orient="horz" pos="528"/>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font" Target="fonts/font1.fntdata"/><Relationship Id="rId28" Type="http://schemas.openxmlformats.org/officeDocument/2006/relationships/font" Target="fonts/font2.fntdata"/><Relationship Id="rId29" Type="http://schemas.openxmlformats.org/officeDocument/2006/relationships/font" Target="fonts/font3.fntdata"/><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font" Target="fonts/font4.fntdata"/><Relationship Id="rId31" Type="http://schemas.openxmlformats.org/officeDocument/2006/relationships/printerSettings" Target="printerSettings/printerSettings1.bin"/><Relationship Id="rId32" Type="http://schemas.openxmlformats.org/officeDocument/2006/relationships/commentAuthors" Target="commentAuthor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 authorId="0" dt="2016-09-07T11:40:26.343" idx="1">
    <p:pos x="5900" y="-569"/>
    <p:text>change indicators to criteria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0E40FC-74DA-4163-8A8C-C22AF8B66C63}" type="doc">
      <dgm:prSet loTypeId="urn:microsoft.com/office/officeart/2005/8/layout/process1" loCatId="process" qsTypeId="urn:microsoft.com/office/officeart/2005/8/quickstyle/simple1" qsCatId="simple" csTypeId="urn:microsoft.com/office/officeart/2005/8/colors/accent1_2" csCatId="accent1" phldr="1"/>
      <dgm:spPr/>
    </dgm:pt>
    <dgm:pt modelId="{9B88A0D6-454B-454F-AFE5-7FE7CAE12DBD}">
      <dgm:prSet phldrT="[Text]"/>
      <dgm:spPr>
        <a:solidFill>
          <a:schemeClr val="accent6">
            <a:lumMod val="60000"/>
            <a:lumOff val="40000"/>
          </a:schemeClr>
        </a:solidFill>
      </dgm:spPr>
      <dgm:t>
        <a:bodyPr/>
        <a:lstStyle/>
        <a:p>
          <a:r>
            <a:rPr lang="en-NZ" b="1" dirty="0">
              <a:solidFill>
                <a:srgbClr val="FFFF00"/>
              </a:solidFill>
            </a:rPr>
            <a:t>Foundation Report</a:t>
          </a:r>
          <a:endParaRPr lang="en-NZ" b="1" dirty="0"/>
        </a:p>
        <a:p>
          <a:r>
            <a:rPr lang="en-NZ" b="0" dirty="0"/>
            <a:t>An </a:t>
          </a:r>
          <a:r>
            <a:rPr lang="en-NZ" b="0" dirty="0" smtClean="0"/>
            <a:t>overviw </a:t>
          </a:r>
          <a:r>
            <a:rPr lang="en-NZ" b="0" dirty="0"/>
            <a:t>of the context </a:t>
          </a:r>
          <a:r>
            <a:rPr lang="en-NZ" b="0" dirty="0" smtClean="0"/>
            <a:t>(e.g. </a:t>
          </a:r>
          <a:r>
            <a:rPr lang="en-NZ" b="0" dirty="0"/>
            <a:t>impact of technology), problem definition, desired outcomes and measures</a:t>
          </a:r>
        </a:p>
        <a:p>
          <a:r>
            <a:rPr lang="en-NZ" b="1" dirty="0">
              <a:solidFill>
                <a:srgbClr val="FFFF00"/>
              </a:solidFill>
            </a:rPr>
            <a:t>(released in February)</a:t>
          </a:r>
          <a:endParaRPr lang="en-NZ" b="0" dirty="0">
            <a:solidFill>
              <a:srgbClr val="FFFF00"/>
            </a:solidFill>
          </a:endParaRPr>
        </a:p>
      </dgm:t>
    </dgm:pt>
    <dgm:pt modelId="{2442EA90-7FDA-47C2-A253-2A2A842938BD}" type="parTrans" cxnId="{A35120C2-EE5E-47C7-ABD6-1F79E97B08AF}">
      <dgm:prSet/>
      <dgm:spPr/>
      <dgm:t>
        <a:bodyPr/>
        <a:lstStyle/>
        <a:p>
          <a:endParaRPr lang="en-NZ"/>
        </a:p>
      </dgm:t>
    </dgm:pt>
    <dgm:pt modelId="{A30D28A7-0C69-4D67-8C94-5000A615A85F}" type="sibTrans" cxnId="{A35120C2-EE5E-47C7-ABD6-1F79E97B08AF}">
      <dgm:prSet/>
      <dgm:spPr>
        <a:solidFill>
          <a:schemeClr val="accent5">
            <a:lumMod val="75000"/>
          </a:schemeClr>
        </a:solidFill>
      </dgm:spPr>
      <dgm:t>
        <a:bodyPr/>
        <a:lstStyle/>
        <a:p>
          <a:endParaRPr lang="en-NZ"/>
        </a:p>
      </dgm:t>
    </dgm:pt>
    <dgm:pt modelId="{16A8A465-A49E-4178-8F07-652CA0F34D64}">
      <dgm:prSet phldrT="[Text]"/>
      <dgm:spPr>
        <a:solidFill>
          <a:schemeClr val="accent1">
            <a:lumMod val="50000"/>
          </a:schemeClr>
        </a:solidFill>
      </dgm:spPr>
      <dgm:t>
        <a:bodyPr/>
        <a:lstStyle/>
        <a:p>
          <a:r>
            <a:rPr lang="en-NZ" b="1" dirty="0">
              <a:solidFill>
                <a:srgbClr val="FFFF00"/>
              </a:solidFill>
            </a:rPr>
            <a:t>Interim Report</a:t>
          </a:r>
          <a:endParaRPr lang="en-NZ" b="1" dirty="0"/>
        </a:p>
        <a:p>
          <a:r>
            <a:rPr lang="en-NZ" b="0" dirty="0"/>
            <a:t>Initial advice reporting on the testing and evaluation of the broad intervention packages, seeking feedback to inform the next deliverable</a:t>
          </a:r>
        </a:p>
        <a:p>
          <a:r>
            <a:rPr lang="en-NZ" b="1" dirty="0">
              <a:solidFill>
                <a:srgbClr val="FFFF00"/>
              </a:solidFill>
            </a:rPr>
            <a:t>(released 21 June)</a:t>
          </a:r>
        </a:p>
      </dgm:t>
    </dgm:pt>
    <dgm:pt modelId="{36355532-76A0-409E-9882-CAFD5A015227}" type="parTrans" cxnId="{8281AF47-9EB4-4A9D-A34E-EE89513E4FD9}">
      <dgm:prSet/>
      <dgm:spPr/>
      <dgm:t>
        <a:bodyPr/>
        <a:lstStyle/>
        <a:p>
          <a:endParaRPr lang="en-NZ"/>
        </a:p>
      </dgm:t>
    </dgm:pt>
    <dgm:pt modelId="{5690ACA2-C64A-4DA8-91B7-DD243C5235C4}" type="sibTrans" cxnId="{8281AF47-9EB4-4A9D-A34E-EE89513E4FD9}">
      <dgm:prSet/>
      <dgm:spPr>
        <a:solidFill>
          <a:schemeClr val="accent5">
            <a:lumMod val="75000"/>
          </a:schemeClr>
        </a:solidFill>
      </dgm:spPr>
      <dgm:t>
        <a:bodyPr/>
        <a:lstStyle/>
        <a:p>
          <a:endParaRPr lang="en-NZ"/>
        </a:p>
      </dgm:t>
    </dgm:pt>
    <dgm:pt modelId="{018AF839-D597-48D2-B1ED-4C4E6F92EBBC}">
      <dgm:prSet phldrT="[Text]"/>
      <dgm:spPr>
        <a:solidFill>
          <a:srgbClr val="0070C0"/>
        </a:solidFill>
      </dgm:spPr>
      <dgm:t>
        <a:bodyPr/>
        <a:lstStyle/>
        <a:p>
          <a:r>
            <a:rPr lang="en-NZ" b="1" dirty="0">
              <a:solidFill>
                <a:srgbClr val="FFFF00"/>
              </a:solidFill>
            </a:rPr>
            <a:t>Final Report</a:t>
          </a:r>
        </a:p>
        <a:p>
          <a:r>
            <a:rPr lang="en-NZ" b="0" dirty="0"/>
            <a:t>A final report detailing the best performing intervention packages, a preferred strategic approach and recommendations including necessary changes to achieve implementation</a:t>
          </a:r>
        </a:p>
        <a:p>
          <a:r>
            <a:rPr lang="en-NZ" b="1" dirty="0">
              <a:solidFill>
                <a:srgbClr val="FFFF00"/>
              </a:solidFill>
            </a:rPr>
            <a:t>(due September)</a:t>
          </a:r>
        </a:p>
      </dgm:t>
    </dgm:pt>
    <dgm:pt modelId="{8F8A850D-0835-4E30-B003-3FE1D8796A52}" type="parTrans" cxnId="{1067D5D0-99A4-40E5-B8EB-F5F94F0304E5}">
      <dgm:prSet/>
      <dgm:spPr/>
      <dgm:t>
        <a:bodyPr/>
        <a:lstStyle/>
        <a:p>
          <a:endParaRPr lang="en-NZ"/>
        </a:p>
      </dgm:t>
    </dgm:pt>
    <dgm:pt modelId="{A1F33F36-01E8-48B7-93AD-005BB3C93689}" type="sibTrans" cxnId="{1067D5D0-99A4-40E5-B8EB-F5F94F0304E5}">
      <dgm:prSet/>
      <dgm:spPr/>
      <dgm:t>
        <a:bodyPr/>
        <a:lstStyle/>
        <a:p>
          <a:endParaRPr lang="en-NZ"/>
        </a:p>
      </dgm:t>
    </dgm:pt>
    <dgm:pt modelId="{33C9B7FE-70B2-4396-BBEE-7B7C5DC19502}" type="pres">
      <dgm:prSet presAssocID="{C90E40FC-74DA-4163-8A8C-C22AF8B66C63}" presName="Name0" presStyleCnt="0">
        <dgm:presLayoutVars>
          <dgm:dir/>
          <dgm:resizeHandles val="exact"/>
        </dgm:presLayoutVars>
      </dgm:prSet>
      <dgm:spPr/>
    </dgm:pt>
    <dgm:pt modelId="{12D58903-702D-41F5-906F-65EC0B3CD4F3}" type="pres">
      <dgm:prSet presAssocID="{9B88A0D6-454B-454F-AFE5-7FE7CAE12DBD}" presName="node" presStyleLbl="node1" presStyleIdx="0" presStyleCnt="3">
        <dgm:presLayoutVars>
          <dgm:bulletEnabled val="1"/>
        </dgm:presLayoutVars>
      </dgm:prSet>
      <dgm:spPr/>
      <dgm:t>
        <a:bodyPr/>
        <a:lstStyle/>
        <a:p>
          <a:endParaRPr lang="en-US"/>
        </a:p>
      </dgm:t>
    </dgm:pt>
    <dgm:pt modelId="{3AA4B7AE-25E7-4F27-80B6-67C9D206CA84}" type="pres">
      <dgm:prSet presAssocID="{A30D28A7-0C69-4D67-8C94-5000A615A85F}" presName="sibTrans" presStyleLbl="sibTrans2D1" presStyleIdx="0" presStyleCnt="2"/>
      <dgm:spPr/>
      <dgm:t>
        <a:bodyPr/>
        <a:lstStyle/>
        <a:p>
          <a:endParaRPr lang="en-US"/>
        </a:p>
      </dgm:t>
    </dgm:pt>
    <dgm:pt modelId="{D24921CC-3F93-4514-912F-AE7AC40C3C02}" type="pres">
      <dgm:prSet presAssocID="{A30D28A7-0C69-4D67-8C94-5000A615A85F}" presName="connectorText" presStyleLbl="sibTrans2D1" presStyleIdx="0" presStyleCnt="2"/>
      <dgm:spPr/>
      <dgm:t>
        <a:bodyPr/>
        <a:lstStyle/>
        <a:p>
          <a:endParaRPr lang="en-US"/>
        </a:p>
      </dgm:t>
    </dgm:pt>
    <dgm:pt modelId="{B3C44350-9FE3-4C4C-949E-93004A10E597}" type="pres">
      <dgm:prSet presAssocID="{16A8A465-A49E-4178-8F07-652CA0F34D64}" presName="node" presStyleLbl="node1" presStyleIdx="1" presStyleCnt="3">
        <dgm:presLayoutVars>
          <dgm:bulletEnabled val="1"/>
        </dgm:presLayoutVars>
      </dgm:prSet>
      <dgm:spPr/>
      <dgm:t>
        <a:bodyPr/>
        <a:lstStyle/>
        <a:p>
          <a:endParaRPr lang="en-US"/>
        </a:p>
      </dgm:t>
    </dgm:pt>
    <dgm:pt modelId="{2588907A-D4A2-4B4E-B3F5-9C37CCEC0BBB}" type="pres">
      <dgm:prSet presAssocID="{5690ACA2-C64A-4DA8-91B7-DD243C5235C4}" presName="sibTrans" presStyleLbl="sibTrans2D1" presStyleIdx="1" presStyleCnt="2"/>
      <dgm:spPr/>
      <dgm:t>
        <a:bodyPr/>
        <a:lstStyle/>
        <a:p>
          <a:endParaRPr lang="en-US"/>
        </a:p>
      </dgm:t>
    </dgm:pt>
    <dgm:pt modelId="{42EACD53-239A-4A1F-9C20-C5041DBBE1E9}" type="pres">
      <dgm:prSet presAssocID="{5690ACA2-C64A-4DA8-91B7-DD243C5235C4}" presName="connectorText" presStyleLbl="sibTrans2D1" presStyleIdx="1" presStyleCnt="2"/>
      <dgm:spPr/>
      <dgm:t>
        <a:bodyPr/>
        <a:lstStyle/>
        <a:p>
          <a:endParaRPr lang="en-US"/>
        </a:p>
      </dgm:t>
    </dgm:pt>
    <dgm:pt modelId="{99EE0171-D55A-4D9F-9BB6-444D05EC80F2}" type="pres">
      <dgm:prSet presAssocID="{018AF839-D597-48D2-B1ED-4C4E6F92EBBC}" presName="node" presStyleLbl="node1" presStyleIdx="2" presStyleCnt="3">
        <dgm:presLayoutVars>
          <dgm:bulletEnabled val="1"/>
        </dgm:presLayoutVars>
      </dgm:prSet>
      <dgm:spPr/>
      <dgm:t>
        <a:bodyPr/>
        <a:lstStyle/>
        <a:p>
          <a:endParaRPr lang="en-US"/>
        </a:p>
      </dgm:t>
    </dgm:pt>
  </dgm:ptLst>
  <dgm:cxnLst>
    <dgm:cxn modelId="{8281AF47-9EB4-4A9D-A34E-EE89513E4FD9}" srcId="{C90E40FC-74DA-4163-8A8C-C22AF8B66C63}" destId="{16A8A465-A49E-4178-8F07-652CA0F34D64}" srcOrd="1" destOrd="0" parTransId="{36355532-76A0-409E-9882-CAFD5A015227}" sibTransId="{5690ACA2-C64A-4DA8-91B7-DD243C5235C4}"/>
    <dgm:cxn modelId="{27BE0941-1A98-C74E-9E2E-CDBD4AFC42FE}" type="presOf" srcId="{A30D28A7-0C69-4D67-8C94-5000A615A85F}" destId="{D24921CC-3F93-4514-912F-AE7AC40C3C02}" srcOrd="1" destOrd="0" presId="urn:microsoft.com/office/officeart/2005/8/layout/process1"/>
    <dgm:cxn modelId="{51DD4901-BF3D-5846-B901-205CF44DF891}" type="presOf" srcId="{9B88A0D6-454B-454F-AFE5-7FE7CAE12DBD}" destId="{12D58903-702D-41F5-906F-65EC0B3CD4F3}" srcOrd="0" destOrd="0" presId="urn:microsoft.com/office/officeart/2005/8/layout/process1"/>
    <dgm:cxn modelId="{381868AF-5837-6D4C-BEF0-F05D7051863A}" type="presOf" srcId="{5690ACA2-C64A-4DA8-91B7-DD243C5235C4}" destId="{42EACD53-239A-4A1F-9C20-C5041DBBE1E9}" srcOrd="1" destOrd="0" presId="urn:microsoft.com/office/officeart/2005/8/layout/process1"/>
    <dgm:cxn modelId="{18A4BEA7-ACFD-3449-B958-95DF4DE6AA74}" type="presOf" srcId="{5690ACA2-C64A-4DA8-91B7-DD243C5235C4}" destId="{2588907A-D4A2-4B4E-B3F5-9C37CCEC0BBB}" srcOrd="0" destOrd="0" presId="urn:microsoft.com/office/officeart/2005/8/layout/process1"/>
    <dgm:cxn modelId="{A88A8DCF-76E7-4046-9293-AF9CE50554CF}" type="presOf" srcId="{C90E40FC-74DA-4163-8A8C-C22AF8B66C63}" destId="{33C9B7FE-70B2-4396-BBEE-7B7C5DC19502}" srcOrd="0" destOrd="0" presId="urn:microsoft.com/office/officeart/2005/8/layout/process1"/>
    <dgm:cxn modelId="{A35120C2-EE5E-47C7-ABD6-1F79E97B08AF}" srcId="{C90E40FC-74DA-4163-8A8C-C22AF8B66C63}" destId="{9B88A0D6-454B-454F-AFE5-7FE7CAE12DBD}" srcOrd="0" destOrd="0" parTransId="{2442EA90-7FDA-47C2-A253-2A2A842938BD}" sibTransId="{A30D28A7-0C69-4D67-8C94-5000A615A85F}"/>
    <dgm:cxn modelId="{E7F5D59F-A9A7-F744-8424-9BA553AAEFE3}" type="presOf" srcId="{16A8A465-A49E-4178-8F07-652CA0F34D64}" destId="{B3C44350-9FE3-4C4C-949E-93004A10E597}" srcOrd="0" destOrd="0" presId="urn:microsoft.com/office/officeart/2005/8/layout/process1"/>
    <dgm:cxn modelId="{FA5EF88F-C4B9-C149-A1DE-4A676E9C6271}" type="presOf" srcId="{018AF839-D597-48D2-B1ED-4C4E6F92EBBC}" destId="{99EE0171-D55A-4D9F-9BB6-444D05EC80F2}" srcOrd="0" destOrd="0" presId="urn:microsoft.com/office/officeart/2005/8/layout/process1"/>
    <dgm:cxn modelId="{1067D5D0-99A4-40E5-B8EB-F5F94F0304E5}" srcId="{C90E40FC-74DA-4163-8A8C-C22AF8B66C63}" destId="{018AF839-D597-48D2-B1ED-4C4E6F92EBBC}" srcOrd="2" destOrd="0" parTransId="{8F8A850D-0835-4E30-B003-3FE1D8796A52}" sibTransId="{A1F33F36-01E8-48B7-93AD-005BB3C93689}"/>
    <dgm:cxn modelId="{CCB2812D-8F38-D449-B3F2-E37670232640}" type="presOf" srcId="{A30D28A7-0C69-4D67-8C94-5000A615A85F}" destId="{3AA4B7AE-25E7-4F27-80B6-67C9D206CA84}" srcOrd="0" destOrd="0" presId="urn:microsoft.com/office/officeart/2005/8/layout/process1"/>
    <dgm:cxn modelId="{57CF70BF-B152-6849-B1C3-13CD08CE7286}" type="presParOf" srcId="{33C9B7FE-70B2-4396-BBEE-7B7C5DC19502}" destId="{12D58903-702D-41F5-906F-65EC0B3CD4F3}" srcOrd="0" destOrd="0" presId="urn:microsoft.com/office/officeart/2005/8/layout/process1"/>
    <dgm:cxn modelId="{2766F403-BF48-1247-84D4-12631000E9BD}" type="presParOf" srcId="{33C9B7FE-70B2-4396-BBEE-7B7C5DC19502}" destId="{3AA4B7AE-25E7-4F27-80B6-67C9D206CA84}" srcOrd="1" destOrd="0" presId="urn:microsoft.com/office/officeart/2005/8/layout/process1"/>
    <dgm:cxn modelId="{008980EC-6CA4-A949-8511-4D8743FDC967}" type="presParOf" srcId="{3AA4B7AE-25E7-4F27-80B6-67C9D206CA84}" destId="{D24921CC-3F93-4514-912F-AE7AC40C3C02}" srcOrd="0" destOrd="0" presId="urn:microsoft.com/office/officeart/2005/8/layout/process1"/>
    <dgm:cxn modelId="{A1FE4027-F7B7-C642-B5FD-23EB737A14BF}" type="presParOf" srcId="{33C9B7FE-70B2-4396-BBEE-7B7C5DC19502}" destId="{B3C44350-9FE3-4C4C-949E-93004A10E597}" srcOrd="2" destOrd="0" presId="urn:microsoft.com/office/officeart/2005/8/layout/process1"/>
    <dgm:cxn modelId="{02A62E38-DA7A-BF4A-9060-CACD9652B0FB}" type="presParOf" srcId="{33C9B7FE-70B2-4396-BBEE-7B7C5DC19502}" destId="{2588907A-D4A2-4B4E-B3F5-9C37CCEC0BBB}" srcOrd="3" destOrd="0" presId="urn:microsoft.com/office/officeart/2005/8/layout/process1"/>
    <dgm:cxn modelId="{E3ADE16A-DA24-D44E-BD37-D9F6F010A592}" type="presParOf" srcId="{2588907A-D4A2-4B4E-B3F5-9C37CCEC0BBB}" destId="{42EACD53-239A-4A1F-9C20-C5041DBBE1E9}" srcOrd="0" destOrd="0" presId="urn:microsoft.com/office/officeart/2005/8/layout/process1"/>
    <dgm:cxn modelId="{397A87AC-149A-CB44-A2C8-A3BB5F29BE5F}" type="presParOf" srcId="{33C9B7FE-70B2-4396-BBEE-7B7C5DC19502}" destId="{99EE0171-D55A-4D9F-9BB6-444D05EC80F2}" srcOrd="4"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420E3D-C1A3-4605-AD28-D8EB66124B7F}" type="doc">
      <dgm:prSet loTypeId="urn:microsoft.com/office/officeart/2005/8/layout/venn1" loCatId="relationship" qsTypeId="urn:microsoft.com/office/officeart/2005/8/quickstyle/simple1" qsCatId="simple" csTypeId="urn:microsoft.com/office/officeart/2005/8/colors/colorful4" csCatId="colorful" phldr="1"/>
      <dgm:spPr/>
    </dgm:pt>
    <dgm:pt modelId="{56C6F265-9239-483F-90DA-F91EFD2C24F5}">
      <dgm:prSet phldrT="[Text]"/>
      <dgm:spPr>
        <a:solidFill>
          <a:schemeClr val="accent6">
            <a:lumMod val="60000"/>
            <a:lumOff val="40000"/>
          </a:schemeClr>
        </a:solidFill>
      </dgm:spPr>
      <dgm:t>
        <a:bodyPr/>
        <a:lstStyle/>
        <a:p>
          <a:r>
            <a:rPr lang="en-NZ" dirty="0"/>
            <a:t>Influence Travel Demand Patterns</a:t>
          </a:r>
        </a:p>
      </dgm:t>
    </dgm:pt>
    <dgm:pt modelId="{86B3B011-2F16-49D3-8675-C5DD737D295E}" type="parTrans" cxnId="{C356663D-785B-46EB-84B5-10AE3871D8D8}">
      <dgm:prSet/>
      <dgm:spPr/>
      <dgm:t>
        <a:bodyPr/>
        <a:lstStyle/>
        <a:p>
          <a:endParaRPr lang="en-NZ"/>
        </a:p>
      </dgm:t>
    </dgm:pt>
    <dgm:pt modelId="{FF056B2A-BF41-48AD-AF2E-0A19E79B21D6}" type="sibTrans" cxnId="{C356663D-785B-46EB-84B5-10AE3871D8D8}">
      <dgm:prSet/>
      <dgm:spPr/>
      <dgm:t>
        <a:bodyPr/>
        <a:lstStyle/>
        <a:p>
          <a:endParaRPr lang="en-NZ"/>
        </a:p>
      </dgm:t>
    </dgm:pt>
    <dgm:pt modelId="{B759F44E-D632-41E9-B0C2-38AB6808EA88}">
      <dgm:prSet phldrT="[Text]"/>
      <dgm:spPr>
        <a:solidFill>
          <a:srgbClr val="0070C0"/>
        </a:solidFill>
      </dgm:spPr>
      <dgm:t>
        <a:bodyPr/>
        <a:lstStyle/>
        <a:p>
          <a:r>
            <a:rPr lang="en-NZ" dirty="0" smtClean="0"/>
            <a:t>Provide </a:t>
          </a:r>
          <a:r>
            <a:rPr lang="en-NZ" dirty="0"/>
            <a:t>New Infrastructure and Services</a:t>
          </a:r>
        </a:p>
      </dgm:t>
    </dgm:pt>
    <dgm:pt modelId="{8FE95EB5-1808-4659-A2D0-31A9C4A0242B}" type="parTrans" cxnId="{DF8ADC6C-A0EE-4236-9F7C-19A7F1A0C55E}">
      <dgm:prSet/>
      <dgm:spPr/>
      <dgm:t>
        <a:bodyPr/>
        <a:lstStyle/>
        <a:p>
          <a:endParaRPr lang="en-NZ"/>
        </a:p>
      </dgm:t>
    </dgm:pt>
    <dgm:pt modelId="{F9A4C0FA-6F52-485D-AD30-28435E7D6673}" type="sibTrans" cxnId="{DF8ADC6C-A0EE-4236-9F7C-19A7F1A0C55E}">
      <dgm:prSet/>
      <dgm:spPr/>
      <dgm:t>
        <a:bodyPr/>
        <a:lstStyle/>
        <a:p>
          <a:endParaRPr lang="en-NZ"/>
        </a:p>
      </dgm:t>
    </dgm:pt>
    <dgm:pt modelId="{1A21A138-3705-478A-AC4D-150A52393EB4}">
      <dgm:prSet phldrT="[Text]"/>
      <dgm:spPr>
        <a:solidFill>
          <a:schemeClr val="accent1">
            <a:lumMod val="50000"/>
          </a:schemeClr>
        </a:solidFill>
      </dgm:spPr>
      <dgm:t>
        <a:bodyPr/>
        <a:lstStyle/>
        <a:p>
          <a:r>
            <a:rPr lang="en-NZ" dirty="0"/>
            <a:t>Make Better Use of Existing Networks</a:t>
          </a:r>
        </a:p>
      </dgm:t>
    </dgm:pt>
    <dgm:pt modelId="{DAF22CF7-7903-4BAA-AB3C-F5EE70948FD5}" type="parTrans" cxnId="{FCCFDE6A-D754-452F-977F-D3B8CBFBCE63}">
      <dgm:prSet/>
      <dgm:spPr/>
      <dgm:t>
        <a:bodyPr/>
        <a:lstStyle/>
        <a:p>
          <a:endParaRPr lang="en-NZ"/>
        </a:p>
      </dgm:t>
    </dgm:pt>
    <dgm:pt modelId="{37AD87C4-8605-4479-9C12-2BC9A235EE1D}" type="sibTrans" cxnId="{FCCFDE6A-D754-452F-977F-D3B8CBFBCE63}">
      <dgm:prSet/>
      <dgm:spPr/>
      <dgm:t>
        <a:bodyPr/>
        <a:lstStyle/>
        <a:p>
          <a:endParaRPr lang="en-NZ"/>
        </a:p>
      </dgm:t>
    </dgm:pt>
    <dgm:pt modelId="{3288004C-64C5-4B00-8D4E-D863F0CBF280}" type="pres">
      <dgm:prSet presAssocID="{C7420E3D-C1A3-4605-AD28-D8EB66124B7F}" presName="compositeShape" presStyleCnt="0">
        <dgm:presLayoutVars>
          <dgm:chMax val="7"/>
          <dgm:dir/>
          <dgm:resizeHandles val="exact"/>
        </dgm:presLayoutVars>
      </dgm:prSet>
      <dgm:spPr/>
    </dgm:pt>
    <dgm:pt modelId="{B497B755-260C-49CA-81C4-CE90587AD7E8}" type="pres">
      <dgm:prSet presAssocID="{56C6F265-9239-483F-90DA-F91EFD2C24F5}" presName="circ1" presStyleLbl="vennNode1" presStyleIdx="0" presStyleCnt="3"/>
      <dgm:spPr/>
      <dgm:t>
        <a:bodyPr/>
        <a:lstStyle/>
        <a:p>
          <a:endParaRPr lang="en-US"/>
        </a:p>
      </dgm:t>
    </dgm:pt>
    <dgm:pt modelId="{6DECA19B-4E76-42F8-AF96-326E76B98463}" type="pres">
      <dgm:prSet presAssocID="{56C6F265-9239-483F-90DA-F91EFD2C24F5}" presName="circ1Tx" presStyleLbl="revTx" presStyleIdx="0" presStyleCnt="0">
        <dgm:presLayoutVars>
          <dgm:chMax val="0"/>
          <dgm:chPref val="0"/>
          <dgm:bulletEnabled val="1"/>
        </dgm:presLayoutVars>
      </dgm:prSet>
      <dgm:spPr/>
      <dgm:t>
        <a:bodyPr/>
        <a:lstStyle/>
        <a:p>
          <a:endParaRPr lang="en-US"/>
        </a:p>
      </dgm:t>
    </dgm:pt>
    <dgm:pt modelId="{0DF41E2C-4B3D-46CB-B0ED-002512DEC3E3}" type="pres">
      <dgm:prSet presAssocID="{B759F44E-D632-41E9-B0C2-38AB6808EA88}" presName="circ2" presStyleLbl="vennNode1" presStyleIdx="1" presStyleCnt="3"/>
      <dgm:spPr/>
      <dgm:t>
        <a:bodyPr/>
        <a:lstStyle/>
        <a:p>
          <a:endParaRPr lang="en-US"/>
        </a:p>
      </dgm:t>
    </dgm:pt>
    <dgm:pt modelId="{DB161C42-1A92-4CBA-9B00-38D66DE568AA}" type="pres">
      <dgm:prSet presAssocID="{B759F44E-D632-41E9-B0C2-38AB6808EA88}" presName="circ2Tx" presStyleLbl="revTx" presStyleIdx="0" presStyleCnt="0">
        <dgm:presLayoutVars>
          <dgm:chMax val="0"/>
          <dgm:chPref val="0"/>
          <dgm:bulletEnabled val="1"/>
        </dgm:presLayoutVars>
      </dgm:prSet>
      <dgm:spPr/>
      <dgm:t>
        <a:bodyPr/>
        <a:lstStyle/>
        <a:p>
          <a:endParaRPr lang="en-US"/>
        </a:p>
      </dgm:t>
    </dgm:pt>
    <dgm:pt modelId="{1B139CA3-D6F9-4B57-9EDB-92FC144117E4}" type="pres">
      <dgm:prSet presAssocID="{1A21A138-3705-478A-AC4D-150A52393EB4}" presName="circ3" presStyleLbl="vennNode1" presStyleIdx="2" presStyleCnt="3"/>
      <dgm:spPr/>
      <dgm:t>
        <a:bodyPr/>
        <a:lstStyle/>
        <a:p>
          <a:endParaRPr lang="en-US"/>
        </a:p>
      </dgm:t>
    </dgm:pt>
    <dgm:pt modelId="{F22178C1-AF5F-4134-AA7A-F7E3C03D193E}" type="pres">
      <dgm:prSet presAssocID="{1A21A138-3705-478A-AC4D-150A52393EB4}" presName="circ3Tx" presStyleLbl="revTx" presStyleIdx="0" presStyleCnt="0">
        <dgm:presLayoutVars>
          <dgm:chMax val="0"/>
          <dgm:chPref val="0"/>
          <dgm:bulletEnabled val="1"/>
        </dgm:presLayoutVars>
      </dgm:prSet>
      <dgm:spPr/>
      <dgm:t>
        <a:bodyPr/>
        <a:lstStyle/>
        <a:p>
          <a:endParaRPr lang="en-US"/>
        </a:p>
      </dgm:t>
    </dgm:pt>
  </dgm:ptLst>
  <dgm:cxnLst>
    <dgm:cxn modelId="{97F658D3-A9D6-C247-BBC7-D56DCE633065}" type="presOf" srcId="{B759F44E-D632-41E9-B0C2-38AB6808EA88}" destId="{DB161C42-1A92-4CBA-9B00-38D66DE568AA}" srcOrd="1" destOrd="0" presId="urn:microsoft.com/office/officeart/2005/8/layout/venn1"/>
    <dgm:cxn modelId="{DF8ADC6C-A0EE-4236-9F7C-19A7F1A0C55E}" srcId="{C7420E3D-C1A3-4605-AD28-D8EB66124B7F}" destId="{B759F44E-D632-41E9-B0C2-38AB6808EA88}" srcOrd="1" destOrd="0" parTransId="{8FE95EB5-1808-4659-A2D0-31A9C4A0242B}" sibTransId="{F9A4C0FA-6F52-485D-AD30-28435E7D6673}"/>
    <dgm:cxn modelId="{FCCFDE6A-D754-452F-977F-D3B8CBFBCE63}" srcId="{C7420E3D-C1A3-4605-AD28-D8EB66124B7F}" destId="{1A21A138-3705-478A-AC4D-150A52393EB4}" srcOrd="2" destOrd="0" parTransId="{DAF22CF7-7903-4BAA-AB3C-F5EE70948FD5}" sibTransId="{37AD87C4-8605-4479-9C12-2BC9A235EE1D}"/>
    <dgm:cxn modelId="{F63DF3FF-9168-4543-83E3-E04D07AFDD5A}" type="presOf" srcId="{56C6F265-9239-483F-90DA-F91EFD2C24F5}" destId="{B497B755-260C-49CA-81C4-CE90587AD7E8}" srcOrd="0" destOrd="0" presId="urn:microsoft.com/office/officeart/2005/8/layout/venn1"/>
    <dgm:cxn modelId="{C356663D-785B-46EB-84B5-10AE3871D8D8}" srcId="{C7420E3D-C1A3-4605-AD28-D8EB66124B7F}" destId="{56C6F265-9239-483F-90DA-F91EFD2C24F5}" srcOrd="0" destOrd="0" parTransId="{86B3B011-2F16-49D3-8675-C5DD737D295E}" sibTransId="{FF056B2A-BF41-48AD-AF2E-0A19E79B21D6}"/>
    <dgm:cxn modelId="{3C463542-7616-6D47-A549-8F95B0192756}" type="presOf" srcId="{56C6F265-9239-483F-90DA-F91EFD2C24F5}" destId="{6DECA19B-4E76-42F8-AF96-326E76B98463}" srcOrd="1" destOrd="0" presId="urn:microsoft.com/office/officeart/2005/8/layout/venn1"/>
    <dgm:cxn modelId="{B2FF4C17-B22B-D344-ADF6-A9570AE80EAE}" type="presOf" srcId="{1A21A138-3705-478A-AC4D-150A52393EB4}" destId="{F22178C1-AF5F-4134-AA7A-F7E3C03D193E}" srcOrd="1" destOrd="0" presId="urn:microsoft.com/office/officeart/2005/8/layout/venn1"/>
    <dgm:cxn modelId="{C2C75589-4ADC-874C-B9D3-D29CDF9179B0}" type="presOf" srcId="{1A21A138-3705-478A-AC4D-150A52393EB4}" destId="{1B139CA3-D6F9-4B57-9EDB-92FC144117E4}" srcOrd="0" destOrd="0" presId="urn:microsoft.com/office/officeart/2005/8/layout/venn1"/>
    <dgm:cxn modelId="{F7ABE674-642B-1744-9701-4138116B986A}" type="presOf" srcId="{C7420E3D-C1A3-4605-AD28-D8EB66124B7F}" destId="{3288004C-64C5-4B00-8D4E-D863F0CBF280}" srcOrd="0" destOrd="0" presId="urn:microsoft.com/office/officeart/2005/8/layout/venn1"/>
    <dgm:cxn modelId="{CE438A71-7B75-7549-81F9-EB07638A5D20}" type="presOf" srcId="{B759F44E-D632-41E9-B0C2-38AB6808EA88}" destId="{0DF41E2C-4B3D-46CB-B0ED-002512DEC3E3}" srcOrd="0" destOrd="0" presId="urn:microsoft.com/office/officeart/2005/8/layout/venn1"/>
    <dgm:cxn modelId="{A125DEBD-C0B5-9D48-9382-F300ACE1C042}" type="presParOf" srcId="{3288004C-64C5-4B00-8D4E-D863F0CBF280}" destId="{B497B755-260C-49CA-81C4-CE90587AD7E8}" srcOrd="0" destOrd="0" presId="urn:microsoft.com/office/officeart/2005/8/layout/venn1"/>
    <dgm:cxn modelId="{9151AE60-B329-1E41-90DE-31DA3F46ED13}" type="presParOf" srcId="{3288004C-64C5-4B00-8D4E-D863F0CBF280}" destId="{6DECA19B-4E76-42F8-AF96-326E76B98463}" srcOrd="1" destOrd="0" presId="urn:microsoft.com/office/officeart/2005/8/layout/venn1"/>
    <dgm:cxn modelId="{691D879D-2E5E-104E-BCAF-F2D634DC8B09}" type="presParOf" srcId="{3288004C-64C5-4B00-8D4E-D863F0CBF280}" destId="{0DF41E2C-4B3D-46CB-B0ED-002512DEC3E3}" srcOrd="2" destOrd="0" presId="urn:microsoft.com/office/officeart/2005/8/layout/venn1"/>
    <dgm:cxn modelId="{A92F1971-0779-0541-A41A-DC6BE96BDA73}" type="presParOf" srcId="{3288004C-64C5-4B00-8D4E-D863F0CBF280}" destId="{DB161C42-1A92-4CBA-9B00-38D66DE568AA}" srcOrd="3" destOrd="0" presId="urn:microsoft.com/office/officeart/2005/8/layout/venn1"/>
    <dgm:cxn modelId="{A696DF0D-2EB5-3D47-B7D9-1D6EFD20F1C4}" type="presParOf" srcId="{3288004C-64C5-4B00-8D4E-D863F0CBF280}" destId="{1B139CA3-D6F9-4B57-9EDB-92FC144117E4}" srcOrd="4" destOrd="0" presId="urn:microsoft.com/office/officeart/2005/8/layout/venn1"/>
    <dgm:cxn modelId="{DAD2C789-6763-5D48-A747-99740D260D96}" type="presParOf" srcId="{3288004C-64C5-4B00-8D4E-D863F0CBF280}" destId="{F22178C1-AF5F-4134-AA7A-F7E3C03D193E}"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2D58903-702D-41F5-906F-65EC0B3CD4F3}">
      <dsp:nvSpPr>
        <dsp:cNvPr id="0" name=""/>
        <dsp:cNvSpPr/>
      </dsp:nvSpPr>
      <dsp:spPr>
        <a:xfrm>
          <a:off x="7166" y="452560"/>
          <a:ext cx="2141859" cy="2676279"/>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NZ" sz="1500" b="1" kern="1200" dirty="0">
              <a:solidFill>
                <a:srgbClr val="FFFF00"/>
              </a:solidFill>
            </a:rPr>
            <a:t>Foundation Report</a:t>
          </a:r>
          <a:endParaRPr lang="en-NZ" sz="1500" b="1" kern="1200" dirty="0"/>
        </a:p>
        <a:p>
          <a:pPr lvl="0" algn="ctr" defTabSz="666750">
            <a:lnSpc>
              <a:spcPct val="90000"/>
            </a:lnSpc>
            <a:spcBef>
              <a:spcPct val="0"/>
            </a:spcBef>
            <a:spcAft>
              <a:spcPct val="35000"/>
            </a:spcAft>
          </a:pPr>
          <a:r>
            <a:rPr lang="en-NZ" sz="1500" b="0" kern="1200" dirty="0"/>
            <a:t>An </a:t>
          </a:r>
          <a:r>
            <a:rPr lang="en-NZ" sz="1500" b="0" kern="1200" dirty="0" smtClean="0"/>
            <a:t>overviw </a:t>
          </a:r>
          <a:r>
            <a:rPr lang="en-NZ" sz="1500" b="0" kern="1200" dirty="0"/>
            <a:t>of the context </a:t>
          </a:r>
          <a:r>
            <a:rPr lang="en-NZ" sz="1500" b="0" kern="1200" dirty="0" smtClean="0"/>
            <a:t>(e.g. </a:t>
          </a:r>
          <a:r>
            <a:rPr lang="en-NZ" sz="1500" b="0" kern="1200" dirty="0"/>
            <a:t>impact of technology), problem definition, desired outcomes and measures</a:t>
          </a:r>
        </a:p>
        <a:p>
          <a:pPr lvl="0" algn="ctr" defTabSz="666750">
            <a:lnSpc>
              <a:spcPct val="90000"/>
            </a:lnSpc>
            <a:spcBef>
              <a:spcPct val="0"/>
            </a:spcBef>
            <a:spcAft>
              <a:spcPct val="35000"/>
            </a:spcAft>
          </a:pPr>
          <a:r>
            <a:rPr lang="en-NZ" sz="1500" b="1" kern="1200" dirty="0">
              <a:solidFill>
                <a:srgbClr val="FFFF00"/>
              </a:solidFill>
            </a:rPr>
            <a:t>(released in February)</a:t>
          </a:r>
          <a:endParaRPr lang="en-NZ" sz="1500" b="0" kern="1200" dirty="0">
            <a:solidFill>
              <a:srgbClr val="FFFF00"/>
            </a:solidFill>
          </a:endParaRPr>
        </a:p>
      </dsp:txBody>
      <dsp:txXfrm>
        <a:off x="7166" y="452560"/>
        <a:ext cx="2141859" cy="2676279"/>
      </dsp:txXfrm>
    </dsp:sp>
    <dsp:sp modelId="{3AA4B7AE-25E7-4F27-80B6-67C9D206CA84}">
      <dsp:nvSpPr>
        <dsp:cNvPr id="0" name=""/>
        <dsp:cNvSpPr/>
      </dsp:nvSpPr>
      <dsp:spPr>
        <a:xfrm>
          <a:off x="2363212" y="1525109"/>
          <a:ext cx="454074" cy="531181"/>
        </a:xfrm>
        <a:prstGeom prst="rightArrow">
          <a:avLst>
            <a:gd name="adj1" fmla="val 60000"/>
            <a:gd name="adj2" fmla="val 5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NZ" sz="1200" kern="1200"/>
        </a:p>
      </dsp:txBody>
      <dsp:txXfrm>
        <a:off x="2363212" y="1525109"/>
        <a:ext cx="454074" cy="531181"/>
      </dsp:txXfrm>
    </dsp:sp>
    <dsp:sp modelId="{B3C44350-9FE3-4C4C-949E-93004A10E597}">
      <dsp:nvSpPr>
        <dsp:cNvPr id="0" name=""/>
        <dsp:cNvSpPr/>
      </dsp:nvSpPr>
      <dsp:spPr>
        <a:xfrm>
          <a:off x="3005770" y="452560"/>
          <a:ext cx="2141859" cy="2676279"/>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NZ" sz="1500" b="1" kern="1200" dirty="0">
              <a:solidFill>
                <a:srgbClr val="FFFF00"/>
              </a:solidFill>
            </a:rPr>
            <a:t>Interim Report</a:t>
          </a:r>
          <a:endParaRPr lang="en-NZ" sz="1500" b="1" kern="1200" dirty="0"/>
        </a:p>
        <a:p>
          <a:pPr lvl="0" algn="ctr" defTabSz="666750">
            <a:lnSpc>
              <a:spcPct val="90000"/>
            </a:lnSpc>
            <a:spcBef>
              <a:spcPct val="0"/>
            </a:spcBef>
            <a:spcAft>
              <a:spcPct val="35000"/>
            </a:spcAft>
          </a:pPr>
          <a:r>
            <a:rPr lang="en-NZ" sz="1500" b="0" kern="1200" dirty="0"/>
            <a:t>Initial advice reporting on the testing and evaluation of the broad intervention packages, seeking feedback to inform the next deliverable</a:t>
          </a:r>
        </a:p>
        <a:p>
          <a:pPr lvl="0" algn="ctr" defTabSz="666750">
            <a:lnSpc>
              <a:spcPct val="90000"/>
            </a:lnSpc>
            <a:spcBef>
              <a:spcPct val="0"/>
            </a:spcBef>
            <a:spcAft>
              <a:spcPct val="35000"/>
            </a:spcAft>
          </a:pPr>
          <a:r>
            <a:rPr lang="en-NZ" sz="1500" b="1" kern="1200" dirty="0">
              <a:solidFill>
                <a:srgbClr val="FFFF00"/>
              </a:solidFill>
            </a:rPr>
            <a:t>(released 21 June)</a:t>
          </a:r>
        </a:p>
      </dsp:txBody>
      <dsp:txXfrm>
        <a:off x="3005770" y="452560"/>
        <a:ext cx="2141859" cy="2676279"/>
      </dsp:txXfrm>
    </dsp:sp>
    <dsp:sp modelId="{2588907A-D4A2-4B4E-B3F5-9C37CCEC0BBB}">
      <dsp:nvSpPr>
        <dsp:cNvPr id="0" name=""/>
        <dsp:cNvSpPr/>
      </dsp:nvSpPr>
      <dsp:spPr>
        <a:xfrm>
          <a:off x="5361815" y="1525109"/>
          <a:ext cx="454074" cy="531181"/>
        </a:xfrm>
        <a:prstGeom prst="rightArrow">
          <a:avLst>
            <a:gd name="adj1" fmla="val 60000"/>
            <a:gd name="adj2" fmla="val 5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NZ" sz="1200" kern="1200"/>
        </a:p>
      </dsp:txBody>
      <dsp:txXfrm>
        <a:off x="5361815" y="1525109"/>
        <a:ext cx="454074" cy="531181"/>
      </dsp:txXfrm>
    </dsp:sp>
    <dsp:sp modelId="{99EE0171-D55A-4D9F-9BB6-444D05EC80F2}">
      <dsp:nvSpPr>
        <dsp:cNvPr id="0" name=""/>
        <dsp:cNvSpPr/>
      </dsp:nvSpPr>
      <dsp:spPr>
        <a:xfrm>
          <a:off x="6004373" y="452560"/>
          <a:ext cx="2141859" cy="2676279"/>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NZ" sz="1500" b="1" kern="1200" dirty="0">
              <a:solidFill>
                <a:srgbClr val="FFFF00"/>
              </a:solidFill>
            </a:rPr>
            <a:t>Final Report</a:t>
          </a:r>
        </a:p>
        <a:p>
          <a:pPr lvl="0" algn="ctr" defTabSz="666750">
            <a:lnSpc>
              <a:spcPct val="90000"/>
            </a:lnSpc>
            <a:spcBef>
              <a:spcPct val="0"/>
            </a:spcBef>
            <a:spcAft>
              <a:spcPct val="35000"/>
            </a:spcAft>
          </a:pPr>
          <a:r>
            <a:rPr lang="en-NZ" sz="1500" b="0" kern="1200" dirty="0"/>
            <a:t>A final report detailing the best performing intervention packages, a preferred strategic approach and recommendations including necessary changes to achieve implementation</a:t>
          </a:r>
        </a:p>
        <a:p>
          <a:pPr lvl="0" algn="ctr" defTabSz="666750">
            <a:lnSpc>
              <a:spcPct val="90000"/>
            </a:lnSpc>
            <a:spcBef>
              <a:spcPct val="0"/>
            </a:spcBef>
            <a:spcAft>
              <a:spcPct val="35000"/>
            </a:spcAft>
          </a:pPr>
          <a:r>
            <a:rPr lang="en-NZ" sz="1500" b="1" kern="1200" dirty="0">
              <a:solidFill>
                <a:srgbClr val="FFFF00"/>
              </a:solidFill>
            </a:rPr>
            <a:t>(due September)</a:t>
          </a:r>
        </a:p>
      </dsp:txBody>
      <dsp:txXfrm>
        <a:off x="6004373" y="452560"/>
        <a:ext cx="2141859" cy="267627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497B755-260C-49CA-81C4-CE90587AD7E8}">
      <dsp:nvSpPr>
        <dsp:cNvPr id="0" name=""/>
        <dsp:cNvSpPr/>
      </dsp:nvSpPr>
      <dsp:spPr>
        <a:xfrm>
          <a:off x="1076712" y="36361"/>
          <a:ext cx="1745352" cy="1745352"/>
        </a:xfrm>
        <a:prstGeom prst="ellipse">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NZ" sz="1400" kern="1200" dirty="0"/>
            <a:t>Influence Travel Demand Patterns</a:t>
          </a:r>
        </a:p>
      </dsp:txBody>
      <dsp:txXfrm>
        <a:off x="1309425" y="341798"/>
        <a:ext cx="1279924" cy="785408"/>
      </dsp:txXfrm>
    </dsp:sp>
    <dsp:sp modelId="{0DF41E2C-4B3D-46CB-B0ED-002512DEC3E3}">
      <dsp:nvSpPr>
        <dsp:cNvPr id="0" name=""/>
        <dsp:cNvSpPr/>
      </dsp:nvSpPr>
      <dsp:spPr>
        <a:xfrm>
          <a:off x="1706493" y="1127206"/>
          <a:ext cx="1745352" cy="1745352"/>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NZ" sz="1400" kern="1200" dirty="0" smtClean="0"/>
            <a:t>Provide </a:t>
          </a:r>
          <a:r>
            <a:rPr lang="en-NZ" sz="1400" kern="1200" dirty="0"/>
            <a:t>New Infrastructure and Services</a:t>
          </a:r>
        </a:p>
      </dsp:txBody>
      <dsp:txXfrm>
        <a:off x="2240280" y="1578089"/>
        <a:ext cx="1047211" cy="959943"/>
      </dsp:txXfrm>
    </dsp:sp>
    <dsp:sp modelId="{1B139CA3-D6F9-4B57-9EDB-92FC144117E4}">
      <dsp:nvSpPr>
        <dsp:cNvPr id="0" name=""/>
        <dsp:cNvSpPr/>
      </dsp:nvSpPr>
      <dsp:spPr>
        <a:xfrm>
          <a:off x="446930" y="1127206"/>
          <a:ext cx="1745352" cy="1745352"/>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NZ" sz="1400" kern="1200" dirty="0"/>
            <a:t>Make Better Use of Existing Networks</a:t>
          </a:r>
        </a:p>
      </dsp:txBody>
      <dsp:txXfrm>
        <a:off x="611284" y="1578089"/>
        <a:ext cx="1047211" cy="95994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6038" y="0"/>
            <a:ext cx="2949575" cy="496888"/>
          </a:xfrm>
          <a:prstGeom prst="rect">
            <a:avLst/>
          </a:prstGeom>
        </p:spPr>
        <p:txBody>
          <a:bodyPr vert="horz" lIns="91440" tIns="45720" rIns="91440" bIns="45720" rtlCol="0"/>
          <a:lstStyle>
            <a:lvl1pPr algn="r">
              <a:defRPr sz="1200"/>
            </a:lvl1pPr>
          </a:lstStyle>
          <a:p>
            <a:fld id="{8CE3C39B-2565-4289-A3F9-76B708CE9139}" type="datetimeFigureOut">
              <a:rPr lang="en-NZ" smtClean="0"/>
              <a:pPr/>
              <a:t>9/7/16</a:t>
            </a:fld>
            <a:endParaRPr lang="en-NZ"/>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1038" y="4721225"/>
            <a:ext cx="5445125" cy="44719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lIns="91440" tIns="45720" rIns="91440" bIns="45720" rtlCol="0" anchor="b"/>
          <a:lstStyle>
            <a:lvl1pPr algn="r">
              <a:defRPr sz="1200"/>
            </a:lvl1pPr>
          </a:lstStyle>
          <a:p>
            <a:fld id="{660660D7-FD84-4180-B41E-A68233E33685}" type="slidenum">
              <a:rPr lang="en-NZ" smtClean="0"/>
              <a:pPr/>
              <a:t>‹#›</a:t>
            </a:fld>
            <a:endParaRPr lang="en-NZ"/>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01069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NZ" dirty="0"/>
          </a:p>
        </p:txBody>
      </p:sp>
      <p:sp>
        <p:nvSpPr>
          <p:cNvPr id="4" name="Slide Number Placeholder 3"/>
          <p:cNvSpPr>
            <a:spLocks noGrp="1"/>
          </p:cNvSpPr>
          <p:nvPr>
            <p:ph type="sldNum" sz="quarter" idx="10"/>
          </p:nvPr>
        </p:nvSpPr>
        <p:spPr/>
        <p:txBody>
          <a:bodyPr/>
          <a:lstStyle/>
          <a:p>
            <a:fld id="{660660D7-FD84-4180-B41E-A68233E33685}" type="slidenum">
              <a:rPr lang="en-NZ" smtClean="0"/>
              <a:pPr/>
              <a:t>2</a:t>
            </a:fld>
            <a:endParaRPr lang="en-NZ"/>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69520154"/>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200" dirty="0" smtClean="0"/>
              <a:t>The ‘fingerprint’ of the Principles  must be visible in the criteria</a:t>
            </a:r>
          </a:p>
          <a:p>
            <a:pPr marL="171450" indent="-171450">
              <a:buFont typeface="Arial" panose="020B0604020202020204" pitchFamily="34" charset="0"/>
              <a:buChar char="•"/>
            </a:pPr>
            <a:endParaRPr lang="en-NZ" sz="1200" dirty="0" smtClean="0"/>
          </a:p>
          <a:p>
            <a:pPr marL="171450" indent="-171450">
              <a:buFont typeface="Arial" panose="020B0604020202020204" pitchFamily="34" charset="0"/>
              <a:buChar char="•"/>
            </a:pPr>
            <a:r>
              <a:rPr lang="en-NZ" sz="1200" dirty="0" smtClean="0"/>
              <a:t>The criteria should be appropriate for the programme stages, mainly qualitative now, more quantitative in later phases</a:t>
            </a:r>
          </a:p>
          <a:p>
            <a:pPr marL="171450" indent="-171450">
              <a:buFont typeface="Arial" panose="020B0604020202020204" pitchFamily="34" charset="0"/>
              <a:buChar char="•"/>
            </a:pPr>
            <a:endParaRPr lang="en-NZ" sz="1200" dirty="0" smtClean="0"/>
          </a:p>
          <a:p>
            <a:pPr marL="171450" indent="-171450">
              <a:buFont typeface="Arial" panose="020B0604020202020204" pitchFamily="34" charset="0"/>
              <a:buChar char="•"/>
            </a:pPr>
            <a:r>
              <a:rPr lang="en-NZ" sz="1200" dirty="0" smtClean="0"/>
              <a:t>We will continue to refine the criteria, as we develop our detailed assessment methodology</a:t>
            </a:r>
            <a:endParaRPr lang="en-NZ" dirty="0"/>
          </a:p>
        </p:txBody>
      </p:sp>
      <p:sp>
        <p:nvSpPr>
          <p:cNvPr id="4" name="Slide Number Placeholder 3"/>
          <p:cNvSpPr>
            <a:spLocks noGrp="1"/>
          </p:cNvSpPr>
          <p:nvPr>
            <p:ph type="sldNum" sz="quarter" idx="10"/>
          </p:nvPr>
        </p:nvSpPr>
        <p:spPr/>
        <p:txBody>
          <a:bodyPr/>
          <a:lstStyle/>
          <a:p>
            <a:fld id="{660660D7-FD84-4180-B41E-A68233E33685}" type="slidenum">
              <a:rPr lang="en-NZ" smtClean="0"/>
              <a:pPr/>
              <a:t>12</a:t>
            </a:fld>
            <a:endParaRPr lang="en-NZ"/>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69520154"/>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660660D7-FD84-4180-B41E-A68233E33685}" type="slidenum">
              <a:rPr lang="en-NZ" smtClean="0">
                <a:solidFill>
                  <a:prstClr val="black"/>
                </a:solidFill>
              </a:rPr>
              <a:pPr/>
              <a:t>20</a:t>
            </a:fld>
            <a:endParaRPr lang="en-NZ">
              <a:solidFill>
                <a:prstClr val="black"/>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45815570"/>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200" dirty="0" smtClean="0"/>
              <a:t>The ‘fingerprint’ of the Principles  must be visible in the criteria</a:t>
            </a:r>
          </a:p>
          <a:p>
            <a:pPr marL="171450" indent="-171450">
              <a:buFont typeface="Arial" panose="020B0604020202020204" pitchFamily="34" charset="0"/>
              <a:buChar char="•"/>
            </a:pPr>
            <a:endParaRPr lang="en-NZ" sz="1200" dirty="0" smtClean="0"/>
          </a:p>
          <a:p>
            <a:pPr marL="171450" indent="-171450">
              <a:buFont typeface="Arial" panose="020B0604020202020204" pitchFamily="34" charset="0"/>
              <a:buChar char="•"/>
            </a:pPr>
            <a:r>
              <a:rPr lang="en-NZ" sz="1200" dirty="0" smtClean="0"/>
              <a:t>The criteria should be appropriate for the programme stages, mainly qualitative now, more quantitative in later phases</a:t>
            </a:r>
          </a:p>
          <a:p>
            <a:pPr marL="171450" indent="-171450">
              <a:buFont typeface="Arial" panose="020B0604020202020204" pitchFamily="34" charset="0"/>
              <a:buChar char="•"/>
            </a:pPr>
            <a:endParaRPr lang="en-NZ" sz="1200" dirty="0" smtClean="0"/>
          </a:p>
          <a:p>
            <a:pPr marL="171450" indent="-171450">
              <a:buFont typeface="Arial" panose="020B0604020202020204" pitchFamily="34" charset="0"/>
              <a:buChar char="•"/>
            </a:pPr>
            <a:r>
              <a:rPr lang="en-NZ" sz="1200" dirty="0" smtClean="0"/>
              <a:t>We will continue to refine the criteria, as we develop our detailed assessment methodology</a:t>
            </a:r>
            <a:endParaRPr lang="en-NZ" dirty="0"/>
          </a:p>
        </p:txBody>
      </p:sp>
      <p:sp>
        <p:nvSpPr>
          <p:cNvPr id="4" name="Slide Number Placeholder 3"/>
          <p:cNvSpPr>
            <a:spLocks noGrp="1"/>
          </p:cNvSpPr>
          <p:nvPr>
            <p:ph type="sldNum" sz="quarter" idx="10"/>
          </p:nvPr>
        </p:nvSpPr>
        <p:spPr/>
        <p:txBody>
          <a:bodyPr/>
          <a:lstStyle/>
          <a:p>
            <a:fld id="{660660D7-FD84-4180-B41E-A68233E33685}" type="slidenum">
              <a:rPr lang="en-NZ" smtClean="0"/>
              <a:pPr/>
              <a:t>24</a:t>
            </a:fld>
            <a:endParaRPr lang="en-NZ"/>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69520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85880523-A99D-4DFE-BC02-FFE650822E65}"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33960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4C0F3416-124E-4FC6-9A79-3B2138E88E7F}"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7594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AAA8499D-9E26-4088-8F59-2BF12AA9F729}"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2896295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1962FFDA-8E46-4166-B752-8ADAC232E677}" type="slidenum">
              <a:rPr lang="en-NZ" altLang="en-US"/>
              <a:pPr/>
              <a:t>‹#›</a:t>
            </a:fld>
            <a:endParaRPr lang="en-NZ" altLang="en-US"/>
          </a:p>
        </p:txBody>
      </p:sp>
      <p:pic>
        <p:nvPicPr>
          <p:cNvPr id="7" name="Picture 2"/>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260350"/>
            <a:ext cx="8597900" cy="12065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8" name="Picture 3"/>
          <p:cNvPicPr>
            <a:picLocks noChangeAspect="1"/>
          </p:cNvPicPr>
          <p:nvPr userDrawn="1"/>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6237288"/>
            <a:ext cx="8597900" cy="5207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1848222"/>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8E513373-E543-4067-B4F2-5CF24C32DF09}"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46632217"/>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2470DE54-D7B0-4487-B5BB-42D5E9956CD0}"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86884620"/>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fld id="{F10D03FA-6E85-405E-A24C-CECF69C9F61C}"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74054131"/>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fld id="{6C5EB257-F637-44BC-A7B5-8433898905A7}"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8851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fld id="{A03975FC-B98D-47BF-819B-A7585084DFBC}"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6844167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30329199-6FBD-4775-906F-0FE8C311420B}"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49040840"/>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6B31FD67-3EFD-4FAF-A0C1-FB16C1FB4264}" type="slidenum">
              <a:rPr lang="en-NZ" altLang="en-US"/>
              <a:pPr/>
              <a:t>‹#›</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14592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NZ"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NZ"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Arial" charset="0"/>
                <a:cs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A3B3D77-96A5-418D-9915-6D3969957D4A}" type="slidenum">
              <a:rPr lang="en-NZ" altLang="en-US"/>
              <a:pPr/>
              <a:t>‹#›</a:t>
            </a:fld>
            <a:endParaRPr lang="en-NZ"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emf"/><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emf"/><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emf"/><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11" Type="http://schemas.openxmlformats.org/officeDocument/2006/relationships/image" Target="../media/image18.emf"/><Relationship Id="rId12" Type="http://schemas.openxmlformats.org/officeDocument/2006/relationships/image" Target="../media/image19.emf"/><Relationship Id="rId13" Type="http://schemas.openxmlformats.org/officeDocument/2006/relationships/image" Target="../media/image20.emf"/><Relationship Id="rId1" Type="http://schemas.openxmlformats.org/officeDocument/2006/relationships/slideLayout" Target="../slideLayouts/slideLayout1.xml"/><Relationship Id="rId2" Type="http://schemas.openxmlformats.org/officeDocument/2006/relationships/image" Target="../media/image9.emf"/><Relationship Id="rId3" Type="http://schemas.openxmlformats.org/officeDocument/2006/relationships/image" Target="../media/image10.emf"/><Relationship Id="rId4" Type="http://schemas.openxmlformats.org/officeDocument/2006/relationships/image" Target="../media/image11.emf"/><Relationship Id="rId5" Type="http://schemas.openxmlformats.org/officeDocument/2006/relationships/image" Target="../media/image12.emf"/><Relationship Id="rId6" Type="http://schemas.openxmlformats.org/officeDocument/2006/relationships/image" Target="../media/image13.emf"/><Relationship Id="rId7" Type="http://schemas.openxmlformats.org/officeDocument/2006/relationships/image" Target="../media/image14.emf"/><Relationship Id="rId8" Type="http://schemas.openxmlformats.org/officeDocument/2006/relationships/image" Target="../media/image15.emf"/><Relationship Id="rId9" Type="http://schemas.openxmlformats.org/officeDocument/2006/relationships/image" Target="../media/image16.emf"/><Relationship Id="rId10" Type="http://schemas.openxmlformats.org/officeDocument/2006/relationships/image" Target="../media/image17.emf"/></Relationships>
</file>

<file path=ppt/slides/_rels/slide14.xml.rels><?xml version="1.0" encoding="UTF-8" standalone="yes"?>
<Relationships xmlns="http://schemas.openxmlformats.org/package/2006/relationships"><Relationship Id="rId11" Type="http://schemas.openxmlformats.org/officeDocument/2006/relationships/image" Target="../media/image16.emf"/><Relationship Id="rId12" Type="http://schemas.openxmlformats.org/officeDocument/2006/relationships/image" Target="../media/image17.emf"/><Relationship Id="rId13" Type="http://schemas.openxmlformats.org/officeDocument/2006/relationships/image" Target="../media/image18.emf"/><Relationship Id="rId14" Type="http://schemas.openxmlformats.org/officeDocument/2006/relationships/image" Target="../media/image19.emf"/><Relationship Id="rId15" Type="http://schemas.openxmlformats.org/officeDocument/2006/relationships/image" Target="../media/image20.emf"/><Relationship Id="rId16" Type="http://schemas.openxmlformats.org/officeDocument/2006/relationships/comments" Target="../comments/comment1.xml"/><Relationship Id="rId1" Type="http://schemas.openxmlformats.org/officeDocument/2006/relationships/slideLayout" Target="../slideLayouts/slideLayout7.xml"/><Relationship Id="rId2" Type="http://schemas.openxmlformats.org/officeDocument/2006/relationships/image" Target="../media/image21.emf"/><Relationship Id="rId3" Type="http://schemas.openxmlformats.org/officeDocument/2006/relationships/image" Target="../media/image22.png"/><Relationship Id="rId4" Type="http://schemas.openxmlformats.org/officeDocument/2006/relationships/image" Target="../media/image9.emf"/><Relationship Id="rId5" Type="http://schemas.openxmlformats.org/officeDocument/2006/relationships/image" Target="../media/image10.emf"/><Relationship Id="rId6" Type="http://schemas.openxmlformats.org/officeDocument/2006/relationships/image" Target="../media/image11.emf"/><Relationship Id="rId7" Type="http://schemas.openxmlformats.org/officeDocument/2006/relationships/image" Target="../media/image12.emf"/><Relationship Id="rId8" Type="http://schemas.openxmlformats.org/officeDocument/2006/relationships/image" Target="../media/image13.emf"/><Relationship Id="rId9" Type="http://schemas.openxmlformats.org/officeDocument/2006/relationships/image" Target="../media/image14.emf"/><Relationship Id="rId10" Type="http://schemas.openxmlformats.org/officeDocument/2006/relationships/image" Target="../media/image15.emf"/></Relationships>
</file>

<file path=ppt/slides/_rels/slide15.xml.rels><?xml version="1.0" encoding="UTF-8" standalone="yes"?>
<Relationships xmlns="http://schemas.openxmlformats.org/package/2006/relationships"><Relationship Id="rId11" Type="http://schemas.openxmlformats.org/officeDocument/2006/relationships/image" Target="../media/image17.emf"/><Relationship Id="rId12" Type="http://schemas.openxmlformats.org/officeDocument/2006/relationships/image" Target="../media/image18.emf"/><Relationship Id="rId13" Type="http://schemas.openxmlformats.org/officeDocument/2006/relationships/image" Target="../media/image19.emf"/><Relationship Id="rId14" Type="http://schemas.openxmlformats.org/officeDocument/2006/relationships/image" Target="../media/image20.emf"/><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image" Target="../media/image9.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3.emf"/><Relationship Id="rId8" Type="http://schemas.openxmlformats.org/officeDocument/2006/relationships/image" Target="../media/image14.emf"/><Relationship Id="rId9" Type="http://schemas.openxmlformats.org/officeDocument/2006/relationships/image" Target="../media/image15.emf"/><Relationship Id="rId10" Type="http://schemas.openxmlformats.org/officeDocument/2006/relationships/image" Target="../media/image1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1" Type="http://schemas.openxmlformats.org/officeDocument/2006/relationships/image" Target="../media/image17.emf"/><Relationship Id="rId12" Type="http://schemas.openxmlformats.org/officeDocument/2006/relationships/image" Target="../media/image18.emf"/><Relationship Id="rId13" Type="http://schemas.openxmlformats.org/officeDocument/2006/relationships/image" Target="../media/image19.emf"/><Relationship Id="rId14" Type="http://schemas.openxmlformats.org/officeDocument/2006/relationships/image" Target="../media/image20.emf"/><Relationship Id="rId1" Type="http://schemas.openxmlformats.org/officeDocument/2006/relationships/slideLayout" Target="../slideLayouts/slideLayout7.xml"/><Relationship Id="rId2" Type="http://schemas.openxmlformats.org/officeDocument/2006/relationships/image" Target="../media/image24.png"/><Relationship Id="rId3" Type="http://schemas.openxmlformats.org/officeDocument/2006/relationships/image" Target="../media/image9.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3.emf"/><Relationship Id="rId8" Type="http://schemas.openxmlformats.org/officeDocument/2006/relationships/image" Target="../media/image14.emf"/><Relationship Id="rId9" Type="http://schemas.openxmlformats.org/officeDocument/2006/relationships/image" Target="../media/image15.emf"/><Relationship Id="rId10" Type="http://schemas.openxmlformats.org/officeDocument/2006/relationships/image" Target="../media/image16.emf"/></Relationships>
</file>

<file path=ppt/slides/_rels/slide18.xml.rels><?xml version="1.0" encoding="UTF-8" standalone="yes"?>
<Relationships xmlns="http://schemas.openxmlformats.org/package/2006/relationships"><Relationship Id="rId11" Type="http://schemas.openxmlformats.org/officeDocument/2006/relationships/image" Target="../media/image17.emf"/><Relationship Id="rId12" Type="http://schemas.openxmlformats.org/officeDocument/2006/relationships/image" Target="../media/image18.emf"/><Relationship Id="rId13" Type="http://schemas.openxmlformats.org/officeDocument/2006/relationships/image" Target="../media/image19.emf"/><Relationship Id="rId14" Type="http://schemas.openxmlformats.org/officeDocument/2006/relationships/image" Target="../media/image20.emf"/><Relationship Id="rId1" Type="http://schemas.openxmlformats.org/officeDocument/2006/relationships/slideLayout" Target="../slideLayouts/slideLayout7.xml"/><Relationship Id="rId2" Type="http://schemas.openxmlformats.org/officeDocument/2006/relationships/image" Target="../media/image24.png"/><Relationship Id="rId3" Type="http://schemas.openxmlformats.org/officeDocument/2006/relationships/image" Target="../media/image9.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3.emf"/><Relationship Id="rId8" Type="http://schemas.openxmlformats.org/officeDocument/2006/relationships/image" Target="../media/image14.emf"/><Relationship Id="rId9" Type="http://schemas.openxmlformats.org/officeDocument/2006/relationships/image" Target="../media/image15.emf"/><Relationship Id="rId10" Type="http://schemas.openxmlformats.org/officeDocument/2006/relationships/image" Target="../media/image16.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 Id="rId3" Type="http://schemas.openxmlformats.org/officeDocument/2006/relationships/image" Target="../media/image2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emf"/><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a:p>
        </p:txBody>
      </p:sp>
      <p:pic>
        <p:nvPicPr>
          <p:cNvPr id="6" name="Picture 2"/>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1473200"/>
            <a:ext cx="8597900" cy="3911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270000" y="333375"/>
            <a:ext cx="6591300" cy="863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5805488"/>
            <a:ext cx="8597900" cy="8763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9" name="Rectangle 2"/>
          <p:cNvSpPr txBox="1">
            <a:spLocks noChangeArrowheads="1"/>
          </p:cNvSpPr>
          <p:nvPr/>
        </p:nvSpPr>
        <p:spPr bwMode="auto">
          <a:xfrm>
            <a:off x="611560" y="1772816"/>
            <a:ext cx="7772400" cy="1470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b="1">
                <a:solidFill>
                  <a:srgbClr val="38AAA4"/>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a:lstStyle>
          <a:p>
            <a:r>
              <a:rPr lang="en-AU" sz="4800" kern="0" dirty="0" smtClean="0"/>
              <a:t>Introducing Barry Mein</a:t>
            </a:r>
            <a:endParaRPr lang="en-US" sz="4800" kern="0" dirty="0"/>
          </a:p>
        </p:txBody>
      </p:sp>
      <p:sp>
        <p:nvSpPr>
          <p:cNvPr id="10" name="Rectangle 3"/>
          <p:cNvSpPr txBox="1">
            <a:spLocks noChangeArrowheads="1"/>
          </p:cNvSpPr>
          <p:nvPr/>
        </p:nvSpPr>
        <p:spPr bwMode="auto">
          <a:xfrm>
            <a:off x="1109192" y="2924946"/>
            <a:ext cx="6120680" cy="158417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None/>
              <a:defRPr sz="3200" b="0">
                <a:solidFill>
                  <a:schemeClr val="bg1"/>
                </a:solidFill>
                <a:latin typeface="+mn-lt"/>
                <a:ea typeface="+mn-ea"/>
                <a:cs typeface="+mn-cs"/>
              </a:defRPr>
            </a:lvl1pPr>
            <a:lvl2pPr marL="457200" indent="0" algn="ctr" rtl="0" eaLnBrk="1" fontAlgn="base" hangingPunct="1">
              <a:spcBef>
                <a:spcPct val="20000"/>
              </a:spcBef>
              <a:spcAft>
                <a:spcPct val="0"/>
              </a:spcAft>
              <a:buNone/>
              <a:defRPr sz="2800">
                <a:solidFill>
                  <a:schemeClr val="tx1"/>
                </a:solidFill>
                <a:latin typeface="+mn-lt"/>
                <a:cs typeface="+mn-cs"/>
              </a:defRPr>
            </a:lvl2pPr>
            <a:lvl3pPr marL="914400" indent="0" algn="ctr" rtl="0" eaLnBrk="1" fontAlgn="base" hangingPunct="1">
              <a:spcBef>
                <a:spcPct val="20000"/>
              </a:spcBef>
              <a:spcAft>
                <a:spcPct val="0"/>
              </a:spcAft>
              <a:buNone/>
              <a:defRPr sz="2400">
                <a:solidFill>
                  <a:schemeClr val="tx1"/>
                </a:solidFill>
                <a:latin typeface="+mn-lt"/>
                <a:cs typeface="+mn-cs"/>
              </a:defRPr>
            </a:lvl3pPr>
            <a:lvl4pPr marL="1371600" indent="0" algn="ctr" rtl="0" eaLnBrk="1" fontAlgn="base" hangingPunct="1">
              <a:spcBef>
                <a:spcPct val="20000"/>
              </a:spcBef>
              <a:spcAft>
                <a:spcPct val="0"/>
              </a:spcAft>
              <a:buNone/>
              <a:defRPr sz="2000">
                <a:solidFill>
                  <a:schemeClr val="tx1"/>
                </a:solidFill>
                <a:latin typeface="+mn-lt"/>
                <a:cs typeface="+mn-cs"/>
              </a:defRPr>
            </a:lvl4pPr>
            <a:lvl5pPr marL="1828800" indent="0" algn="ctr" rtl="0" eaLnBrk="1" fontAlgn="base" hangingPunct="1">
              <a:spcBef>
                <a:spcPct val="20000"/>
              </a:spcBef>
              <a:spcAft>
                <a:spcPct val="0"/>
              </a:spcAft>
              <a:buNone/>
              <a:defRPr sz="2000">
                <a:solidFill>
                  <a:schemeClr val="tx1"/>
                </a:solidFill>
                <a:latin typeface="+mn-lt"/>
                <a:cs typeface="+mn-cs"/>
              </a:defRPr>
            </a:lvl5pPr>
            <a:lvl6pPr marL="2286000" indent="0" algn="ctr" rtl="0" eaLnBrk="1" fontAlgn="base" hangingPunct="1">
              <a:spcBef>
                <a:spcPct val="20000"/>
              </a:spcBef>
              <a:spcAft>
                <a:spcPct val="0"/>
              </a:spcAft>
              <a:buNone/>
              <a:defRPr sz="2000">
                <a:solidFill>
                  <a:schemeClr val="tx1"/>
                </a:solidFill>
                <a:latin typeface="+mn-lt"/>
                <a:cs typeface="+mn-cs"/>
              </a:defRPr>
            </a:lvl6pPr>
            <a:lvl7pPr marL="2743200" indent="0" algn="ctr" rtl="0" eaLnBrk="1" fontAlgn="base" hangingPunct="1">
              <a:spcBef>
                <a:spcPct val="20000"/>
              </a:spcBef>
              <a:spcAft>
                <a:spcPct val="0"/>
              </a:spcAft>
              <a:buNone/>
              <a:defRPr sz="2000">
                <a:solidFill>
                  <a:schemeClr val="tx1"/>
                </a:solidFill>
                <a:latin typeface="+mn-lt"/>
                <a:cs typeface="+mn-cs"/>
              </a:defRPr>
            </a:lvl7pPr>
            <a:lvl8pPr marL="3200400" indent="0" algn="ctr" rtl="0" eaLnBrk="1" fontAlgn="base" hangingPunct="1">
              <a:spcBef>
                <a:spcPct val="20000"/>
              </a:spcBef>
              <a:spcAft>
                <a:spcPct val="0"/>
              </a:spcAft>
              <a:buNone/>
              <a:defRPr sz="2000">
                <a:solidFill>
                  <a:schemeClr val="tx1"/>
                </a:solidFill>
                <a:latin typeface="+mn-lt"/>
                <a:cs typeface="+mn-cs"/>
              </a:defRPr>
            </a:lvl8pPr>
            <a:lvl9pPr marL="3657600" indent="0" algn="ctr" rtl="0" eaLnBrk="1" fontAlgn="base" hangingPunct="1">
              <a:spcBef>
                <a:spcPct val="20000"/>
              </a:spcBef>
              <a:spcAft>
                <a:spcPct val="0"/>
              </a:spcAft>
              <a:buNone/>
              <a:defRPr sz="2000">
                <a:solidFill>
                  <a:schemeClr val="tx1"/>
                </a:solidFill>
                <a:latin typeface="+mn-lt"/>
                <a:cs typeface="+mn-cs"/>
              </a:defRPr>
            </a:lvl9pPr>
          </a:lstStyle>
          <a:p>
            <a:pPr algn="l"/>
            <a:r>
              <a:rPr lang="en-AU" kern="0" dirty="0" smtClean="0"/>
              <a:t>Programme Director</a:t>
            </a:r>
          </a:p>
          <a:p>
            <a:pPr algn="l"/>
            <a:r>
              <a:rPr lang="en-AU" sz="2400" kern="0" dirty="0" smtClean="0"/>
              <a:t>7 September 2016</a:t>
            </a:r>
            <a:endParaRPr lang="en-US" sz="2400" kern="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788960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a:p>
        </p:txBody>
      </p:sp>
      <p:pic>
        <p:nvPicPr>
          <p:cNvPr id="6" name="Picture 2"/>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1473200"/>
            <a:ext cx="8597900" cy="3911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270000" y="333375"/>
            <a:ext cx="6591300" cy="863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5805488"/>
            <a:ext cx="8597900" cy="8763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9" name="Rectangle 2"/>
          <p:cNvSpPr txBox="1">
            <a:spLocks noChangeArrowheads="1"/>
          </p:cNvSpPr>
          <p:nvPr/>
        </p:nvSpPr>
        <p:spPr bwMode="auto">
          <a:xfrm>
            <a:off x="611560" y="1772816"/>
            <a:ext cx="7772400" cy="1470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b="1">
                <a:solidFill>
                  <a:srgbClr val="38AAA4"/>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a:lstStyle>
          <a:p>
            <a:r>
              <a:rPr lang="en-AU" sz="4800" kern="0" dirty="0" smtClean="0"/>
              <a:t>QUESTIONS?</a:t>
            </a:r>
            <a:endParaRPr lang="en-US" sz="4800" kern="0" dirty="0"/>
          </a:p>
        </p:txBody>
      </p:sp>
      <p:sp>
        <p:nvSpPr>
          <p:cNvPr id="10" name="Rectangle 3"/>
          <p:cNvSpPr txBox="1">
            <a:spLocks noChangeArrowheads="1"/>
          </p:cNvSpPr>
          <p:nvPr/>
        </p:nvSpPr>
        <p:spPr bwMode="auto">
          <a:xfrm>
            <a:off x="1505310" y="2924946"/>
            <a:ext cx="6120680" cy="158417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None/>
              <a:defRPr sz="3200" b="0">
                <a:solidFill>
                  <a:schemeClr val="bg1"/>
                </a:solidFill>
                <a:latin typeface="+mn-lt"/>
                <a:ea typeface="+mn-ea"/>
                <a:cs typeface="+mn-cs"/>
              </a:defRPr>
            </a:lvl1pPr>
            <a:lvl2pPr marL="457200" indent="0" algn="ctr" rtl="0" eaLnBrk="1" fontAlgn="base" hangingPunct="1">
              <a:spcBef>
                <a:spcPct val="20000"/>
              </a:spcBef>
              <a:spcAft>
                <a:spcPct val="0"/>
              </a:spcAft>
              <a:buNone/>
              <a:defRPr sz="2800">
                <a:solidFill>
                  <a:schemeClr val="tx1"/>
                </a:solidFill>
                <a:latin typeface="+mn-lt"/>
                <a:cs typeface="+mn-cs"/>
              </a:defRPr>
            </a:lvl2pPr>
            <a:lvl3pPr marL="914400" indent="0" algn="ctr" rtl="0" eaLnBrk="1" fontAlgn="base" hangingPunct="1">
              <a:spcBef>
                <a:spcPct val="20000"/>
              </a:spcBef>
              <a:spcAft>
                <a:spcPct val="0"/>
              </a:spcAft>
              <a:buNone/>
              <a:defRPr sz="2400">
                <a:solidFill>
                  <a:schemeClr val="tx1"/>
                </a:solidFill>
                <a:latin typeface="+mn-lt"/>
                <a:cs typeface="+mn-cs"/>
              </a:defRPr>
            </a:lvl3pPr>
            <a:lvl4pPr marL="1371600" indent="0" algn="ctr" rtl="0" eaLnBrk="1" fontAlgn="base" hangingPunct="1">
              <a:spcBef>
                <a:spcPct val="20000"/>
              </a:spcBef>
              <a:spcAft>
                <a:spcPct val="0"/>
              </a:spcAft>
              <a:buNone/>
              <a:defRPr sz="2000">
                <a:solidFill>
                  <a:schemeClr val="tx1"/>
                </a:solidFill>
                <a:latin typeface="+mn-lt"/>
                <a:cs typeface="+mn-cs"/>
              </a:defRPr>
            </a:lvl4pPr>
            <a:lvl5pPr marL="1828800" indent="0" algn="ctr" rtl="0" eaLnBrk="1" fontAlgn="base" hangingPunct="1">
              <a:spcBef>
                <a:spcPct val="20000"/>
              </a:spcBef>
              <a:spcAft>
                <a:spcPct val="0"/>
              </a:spcAft>
              <a:buNone/>
              <a:defRPr sz="2000">
                <a:solidFill>
                  <a:schemeClr val="tx1"/>
                </a:solidFill>
                <a:latin typeface="+mn-lt"/>
                <a:cs typeface="+mn-cs"/>
              </a:defRPr>
            </a:lvl5pPr>
            <a:lvl6pPr marL="2286000" indent="0" algn="ctr" rtl="0" eaLnBrk="1" fontAlgn="base" hangingPunct="1">
              <a:spcBef>
                <a:spcPct val="20000"/>
              </a:spcBef>
              <a:spcAft>
                <a:spcPct val="0"/>
              </a:spcAft>
              <a:buNone/>
              <a:defRPr sz="2000">
                <a:solidFill>
                  <a:schemeClr val="tx1"/>
                </a:solidFill>
                <a:latin typeface="+mn-lt"/>
                <a:cs typeface="+mn-cs"/>
              </a:defRPr>
            </a:lvl6pPr>
            <a:lvl7pPr marL="2743200" indent="0" algn="ctr" rtl="0" eaLnBrk="1" fontAlgn="base" hangingPunct="1">
              <a:spcBef>
                <a:spcPct val="20000"/>
              </a:spcBef>
              <a:spcAft>
                <a:spcPct val="0"/>
              </a:spcAft>
              <a:buNone/>
              <a:defRPr sz="2000">
                <a:solidFill>
                  <a:schemeClr val="tx1"/>
                </a:solidFill>
                <a:latin typeface="+mn-lt"/>
                <a:cs typeface="+mn-cs"/>
              </a:defRPr>
            </a:lvl7pPr>
            <a:lvl8pPr marL="3200400" indent="0" algn="ctr" rtl="0" eaLnBrk="1" fontAlgn="base" hangingPunct="1">
              <a:spcBef>
                <a:spcPct val="20000"/>
              </a:spcBef>
              <a:spcAft>
                <a:spcPct val="0"/>
              </a:spcAft>
              <a:buNone/>
              <a:defRPr sz="2000">
                <a:solidFill>
                  <a:schemeClr val="tx1"/>
                </a:solidFill>
                <a:latin typeface="+mn-lt"/>
                <a:cs typeface="+mn-cs"/>
              </a:defRPr>
            </a:lvl8pPr>
            <a:lvl9pPr marL="3657600" indent="0" algn="ctr" rtl="0" eaLnBrk="1" fontAlgn="base" hangingPunct="1">
              <a:spcBef>
                <a:spcPct val="20000"/>
              </a:spcBef>
              <a:spcAft>
                <a:spcPct val="0"/>
              </a:spcAft>
              <a:buNone/>
              <a:defRPr sz="2000">
                <a:solidFill>
                  <a:schemeClr val="tx1"/>
                </a:solidFill>
                <a:latin typeface="+mn-lt"/>
                <a:cs typeface="+mn-cs"/>
              </a:defRPr>
            </a:lvl9pPr>
          </a:lstStyle>
          <a:p>
            <a:endParaRPr lang="en-US" sz="2400" kern="0" dirty="0" smtClean="0"/>
          </a:p>
          <a:p>
            <a:r>
              <a:rPr lang="en-US" sz="2400" kern="0" dirty="0" smtClean="0"/>
              <a:t>info@getwellymoving.co.nz</a:t>
            </a:r>
            <a:endParaRPr lang="en-US" sz="2400" kern="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527550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a:p>
        </p:txBody>
      </p:sp>
      <p:pic>
        <p:nvPicPr>
          <p:cNvPr id="6" name="Picture 2"/>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1473200"/>
            <a:ext cx="8597900" cy="3911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270000" y="333375"/>
            <a:ext cx="6591300" cy="863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5805488"/>
            <a:ext cx="8597900" cy="8763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9" name="Rectangle 2"/>
          <p:cNvSpPr txBox="1">
            <a:spLocks noChangeArrowheads="1"/>
          </p:cNvSpPr>
          <p:nvPr/>
        </p:nvSpPr>
        <p:spPr bwMode="auto">
          <a:xfrm>
            <a:off x="611560" y="1974243"/>
            <a:ext cx="7992888" cy="1470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b="1">
                <a:solidFill>
                  <a:srgbClr val="38AAA4"/>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a:lstStyle>
          <a:p>
            <a:r>
              <a:rPr lang="en-AU" dirty="0"/>
              <a:t>Generating </a:t>
            </a:r>
            <a:r>
              <a:rPr lang="en-AU" dirty="0" smtClean="0"/>
              <a:t>Criteria from </a:t>
            </a:r>
            <a:r>
              <a:rPr lang="en-AU" dirty="0"/>
              <a:t>Principles</a:t>
            </a:r>
          </a:p>
          <a:p>
            <a:r>
              <a:rPr lang="en-AU" sz="2000" dirty="0"/>
              <a:t/>
            </a:r>
            <a:br>
              <a:rPr lang="en-AU" sz="2000" dirty="0"/>
            </a:br>
            <a:r>
              <a:rPr lang="en-AU" sz="2000" dirty="0"/>
              <a:t> </a:t>
            </a:r>
          </a:p>
          <a:p>
            <a:endParaRPr lang="en-US" sz="2000" dirty="0"/>
          </a:p>
        </p:txBody>
      </p:sp>
      <p:sp>
        <p:nvSpPr>
          <p:cNvPr id="10" name="Rectangle 3"/>
          <p:cNvSpPr txBox="1">
            <a:spLocks noChangeArrowheads="1"/>
          </p:cNvSpPr>
          <p:nvPr/>
        </p:nvSpPr>
        <p:spPr bwMode="auto">
          <a:xfrm>
            <a:off x="770567" y="2924946"/>
            <a:ext cx="6120680" cy="158417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None/>
              <a:defRPr sz="3200" b="0">
                <a:solidFill>
                  <a:schemeClr val="bg1"/>
                </a:solidFill>
                <a:latin typeface="+mn-lt"/>
                <a:ea typeface="+mn-ea"/>
                <a:cs typeface="+mn-cs"/>
              </a:defRPr>
            </a:lvl1pPr>
            <a:lvl2pPr marL="457200" indent="0" algn="ctr" rtl="0" eaLnBrk="1" fontAlgn="base" hangingPunct="1">
              <a:spcBef>
                <a:spcPct val="20000"/>
              </a:spcBef>
              <a:spcAft>
                <a:spcPct val="0"/>
              </a:spcAft>
              <a:buNone/>
              <a:defRPr sz="2800">
                <a:solidFill>
                  <a:schemeClr val="tx1"/>
                </a:solidFill>
                <a:latin typeface="+mn-lt"/>
                <a:cs typeface="+mn-cs"/>
              </a:defRPr>
            </a:lvl2pPr>
            <a:lvl3pPr marL="914400" indent="0" algn="ctr" rtl="0" eaLnBrk="1" fontAlgn="base" hangingPunct="1">
              <a:spcBef>
                <a:spcPct val="20000"/>
              </a:spcBef>
              <a:spcAft>
                <a:spcPct val="0"/>
              </a:spcAft>
              <a:buNone/>
              <a:defRPr sz="2400">
                <a:solidFill>
                  <a:schemeClr val="tx1"/>
                </a:solidFill>
                <a:latin typeface="+mn-lt"/>
                <a:cs typeface="+mn-cs"/>
              </a:defRPr>
            </a:lvl3pPr>
            <a:lvl4pPr marL="1371600" indent="0" algn="ctr" rtl="0" eaLnBrk="1" fontAlgn="base" hangingPunct="1">
              <a:spcBef>
                <a:spcPct val="20000"/>
              </a:spcBef>
              <a:spcAft>
                <a:spcPct val="0"/>
              </a:spcAft>
              <a:buNone/>
              <a:defRPr sz="2000">
                <a:solidFill>
                  <a:schemeClr val="tx1"/>
                </a:solidFill>
                <a:latin typeface="+mn-lt"/>
                <a:cs typeface="+mn-cs"/>
              </a:defRPr>
            </a:lvl4pPr>
            <a:lvl5pPr marL="1828800" indent="0" algn="ctr" rtl="0" eaLnBrk="1" fontAlgn="base" hangingPunct="1">
              <a:spcBef>
                <a:spcPct val="20000"/>
              </a:spcBef>
              <a:spcAft>
                <a:spcPct val="0"/>
              </a:spcAft>
              <a:buNone/>
              <a:defRPr sz="2000">
                <a:solidFill>
                  <a:schemeClr val="tx1"/>
                </a:solidFill>
                <a:latin typeface="+mn-lt"/>
                <a:cs typeface="+mn-cs"/>
              </a:defRPr>
            </a:lvl5pPr>
            <a:lvl6pPr marL="2286000" indent="0" algn="ctr" rtl="0" eaLnBrk="1" fontAlgn="base" hangingPunct="1">
              <a:spcBef>
                <a:spcPct val="20000"/>
              </a:spcBef>
              <a:spcAft>
                <a:spcPct val="0"/>
              </a:spcAft>
              <a:buNone/>
              <a:defRPr sz="2000">
                <a:solidFill>
                  <a:schemeClr val="tx1"/>
                </a:solidFill>
                <a:latin typeface="+mn-lt"/>
                <a:cs typeface="+mn-cs"/>
              </a:defRPr>
            </a:lvl6pPr>
            <a:lvl7pPr marL="2743200" indent="0" algn="ctr" rtl="0" eaLnBrk="1" fontAlgn="base" hangingPunct="1">
              <a:spcBef>
                <a:spcPct val="20000"/>
              </a:spcBef>
              <a:spcAft>
                <a:spcPct val="0"/>
              </a:spcAft>
              <a:buNone/>
              <a:defRPr sz="2000">
                <a:solidFill>
                  <a:schemeClr val="tx1"/>
                </a:solidFill>
                <a:latin typeface="+mn-lt"/>
                <a:cs typeface="+mn-cs"/>
              </a:defRPr>
            </a:lvl7pPr>
            <a:lvl8pPr marL="3200400" indent="0" algn="ctr" rtl="0" eaLnBrk="1" fontAlgn="base" hangingPunct="1">
              <a:spcBef>
                <a:spcPct val="20000"/>
              </a:spcBef>
              <a:spcAft>
                <a:spcPct val="0"/>
              </a:spcAft>
              <a:buNone/>
              <a:defRPr sz="2000">
                <a:solidFill>
                  <a:schemeClr val="tx1"/>
                </a:solidFill>
                <a:latin typeface="+mn-lt"/>
                <a:cs typeface="+mn-cs"/>
              </a:defRPr>
            </a:lvl8pPr>
            <a:lvl9pPr marL="3657600" indent="0" algn="ctr" rtl="0" eaLnBrk="1" fontAlgn="base" hangingPunct="1">
              <a:spcBef>
                <a:spcPct val="20000"/>
              </a:spcBef>
              <a:spcAft>
                <a:spcPct val="0"/>
              </a:spcAft>
              <a:buNone/>
              <a:defRPr sz="2000">
                <a:solidFill>
                  <a:schemeClr val="tx1"/>
                </a:solidFill>
                <a:latin typeface="+mn-lt"/>
                <a:cs typeface="+mn-cs"/>
              </a:defRPr>
            </a:lvl9pPr>
          </a:lstStyle>
          <a:p>
            <a:pPr algn="l"/>
            <a:r>
              <a:rPr lang="en-AU" sz="2400" kern="0" dirty="0" smtClean="0"/>
              <a:t>7 September 2016</a:t>
            </a:r>
            <a:endParaRPr lang="en-US" sz="2400" kern="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26870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pPr algn="l"/>
            <a:r>
              <a:rPr lang="en-NZ" sz="3600" b="1" dirty="0">
                <a:solidFill>
                  <a:schemeClr val="bg1"/>
                </a:solidFill>
              </a:rPr>
              <a:t>C</a:t>
            </a:r>
            <a:r>
              <a:rPr lang="en-NZ" sz="3600" b="1" dirty="0" smtClean="0">
                <a:solidFill>
                  <a:schemeClr val="bg1"/>
                </a:solidFill>
              </a:rPr>
              <a:t>onsiderations  </a:t>
            </a:r>
            <a:endParaRPr lang="en-NZ" sz="3600" b="1" dirty="0">
              <a:solidFill>
                <a:schemeClr val="bg1"/>
              </a:solidFill>
            </a:endParaRPr>
          </a:p>
        </p:txBody>
      </p:sp>
      <p:sp>
        <p:nvSpPr>
          <p:cNvPr id="3" name="Content Placeholder 2"/>
          <p:cNvSpPr>
            <a:spLocks noGrp="1"/>
          </p:cNvSpPr>
          <p:nvPr>
            <p:ph idx="1"/>
          </p:nvPr>
        </p:nvSpPr>
        <p:spPr>
          <a:xfrm>
            <a:off x="395536" y="1692276"/>
            <a:ext cx="8435280" cy="4525963"/>
          </a:xfrm>
        </p:spPr>
        <p:txBody>
          <a:bodyPr/>
          <a:lstStyle/>
          <a:p>
            <a:pPr>
              <a:spcBef>
                <a:spcPts val="1200"/>
              </a:spcBef>
              <a:spcAft>
                <a:spcPts val="600"/>
              </a:spcAft>
            </a:pPr>
            <a:r>
              <a:rPr lang="en-NZ" sz="2000" dirty="0" smtClean="0"/>
              <a:t>Principles have been the result of wide engagement</a:t>
            </a:r>
          </a:p>
          <a:p>
            <a:pPr>
              <a:spcBef>
                <a:spcPts val="1200"/>
              </a:spcBef>
              <a:spcAft>
                <a:spcPts val="600"/>
              </a:spcAft>
            </a:pPr>
            <a:r>
              <a:rPr lang="en-NZ" sz="2000" dirty="0" smtClean="0"/>
              <a:t>Principles must be visible in the criteria</a:t>
            </a:r>
          </a:p>
          <a:p>
            <a:pPr>
              <a:spcBef>
                <a:spcPts val="1200"/>
              </a:spcBef>
              <a:spcAft>
                <a:spcPts val="600"/>
              </a:spcAft>
            </a:pPr>
            <a:r>
              <a:rPr lang="en-NZ" sz="2000" dirty="0" smtClean="0"/>
              <a:t>Principles and criteria will be used for the life of the programme and beyond</a:t>
            </a:r>
            <a:endParaRPr lang="en-NZ" sz="2000" i="1" dirty="0"/>
          </a:p>
          <a:p>
            <a:pPr>
              <a:spcBef>
                <a:spcPts val="1200"/>
              </a:spcBef>
              <a:spcAft>
                <a:spcPts val="600"/>
              </a:spcAft>
            </a:pPr>
            <a:r>
              <a:rPr lang="en-NZ" sz="2000" dirty="0" smtClean="0"/>
              <a:t>A number of criteria and indicators are already used by the partners, WCC, GWRC and NZ Transport Agency and these will be included where it makes sense</a:t>
            </a:r>
          </a:p>
          <a:p>
            <a:pPr>
              <a:spcBef>
                <a:spcPts val="1200"/>
              </a:spcBef>
              <a:spcAft>
                <a:spcPts val="600"/>
              </a:spcAft>
            </a:pPr>
            <a:r>
              <a:rPr lang="en-NZ" sz="2000" dirty="0" smtClean="0"/>
              <a:t>Criteria will help develop and assess scenarios</a:t>
            </a:r>
          </a:p>
          <a:p>
            <a:endParaRPr lang="en-NZ" sz="2000" dirty="0"/>
          </a:p>
          <a:p>
            <a:endParaRPr lang="en-NZ" sz="20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372510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07504" y="116632"/>
            <a:ext cx="2279798" cy="830997"/>
          </a:xfrm>
          <a:prstGeom prst="rect">
            <a:avLst/>
          </a:prstGeom>
          <a:solidFill>
            <a:schemeClr val="bg1">
              <a:alpha val="76000"/>
            </a:schemeClr>
          </a:solidFill>
        </p:spPr>
        <p:txBody>
          <a:bodyPr wrap="square" rtlCol="0">
            <a:spAutoFit/>
          </a:bodyPr>
          <a:lstStyle/>
          <a:p>
            <a:r>
              <a:rPr lang="en-NZ" sz="2400" b="1" dirty="0" smtClean="0">
                <a:solidFill>
                  <a:srgbClr val="0070C0"/>
                </a:solidFill>
              </a:rPr>
              <a:t>Principles </a:t>
            </a:r>
            <a:br>
              <a:rPr lang="en-NZ" sz="2400" b="1" dirty="0" smtClean="0">
                <a:solidFill>
                  <a:srgbClr val="0070C0"/>
                </a:solidFill>
              </a:rPr>
            </a:br>
            <a:r>
              <a:rPr lang="en-NZ" sz="2400" b="1" dirty="0" smtClean="0">
                <a:solidFill>
                  <a:srgbClr val="0070C0"/>
                </a:solidFill>
              </a:rPr>
              <a:t>in summary</a:t>
            </a:r>
            <a:endParaRPr lang="en-NZ" sz="2400" b="1" dirty="0">
              <a:solidFill>
                <a:srgbClr val="0070C0"/>
              </a:solidFill>
            </a:endParaRPr>
          </a:p>
        </p:txBody>
      </p:sp>
      <p:grpSp>
        <p:nvGrpSpPr>
          <p:cNvPr id="6" name="Group 5"/>
          <p:cNvGrpSpPr/>
          <p:nvPr/>
        </p:nvGrpSpPr>
        <p:grpSpPr>
          <a:xfrm>
            <a:off x="1399023" y="140084"/>
            <a:ext cx="6577513" cy="6529130"/>
            <a:chOff x="1399023" y="140084"/>
            <a:chExt cx="6577513" cy="6529130"/>
          </a:xfrm>
        </p:grpSpPr>
        <p:sp>
          <p:nvSpPr>
            <p:cNvPr id="2" name="Donut 1"/>
            <p:cNvSpPr/>
            <p:nvPr/>
          </p:nvSpPr>
          <p:spPr>
            <a:xfrm>
              <a:off x="1399023" y="140084"/>
              <a:ext cx="6552728" cy="6479651"/>
            </a:xfrm>
            <a:prstGeom prst="donut">
              <a:avLst>
                <a:gd name="adj" fmla="val 206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solidFill>
                  <a:schemeClr val="tx1"/>
                </a:solidFill>
              </a:endParaRPr>
            </a:p>
          </p:txBody>
        </p:sp>
        <p:sp>
          <p:nvSpPr>
            <p:cNvPr id="5" name="Flowchart: Or 4"/>
            <p:cNvSpPr/>
            <p:nvPr/>
          </p:nvSpPr>
          <p:spPr>
            <a:xfrm>
              <a:off x="1399023" y="211023"/>
              <a:ext cx="6552728" cy="6408712"/>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9" name="Flowchart: Or 8"/>
            <p:cNvSpPr/>
            <p:nvPr/>
          </p:nvSpPr>
          <p:spPr>
            <a:xfrm rot="19879858">
              <a:off x="1399023" y="211023"/>
              <a:ext cx="6552728" cy="6408712"/>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10" name="Flowchart: Or 9"/>
            <p:cNvSpPr/>
            <p:nvPr/>
          </p:nvSpPr>
          <p:spPr>
            <a:xfrm rot="18045632">
              <a:off x="1445775" y="174432"/>
              <a:ext cx="6459225" cy="6481891"/>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3" name="Donut 2"/>
            <p:cNvSpPr/>
            <p:nvPr/>
          </p:nvSpPr>
          <p:spPr>
            <a:xfrm>
              <a:off x="2627784" y="1484784"/>
              <a:ext cx="4104456" cy="3888432"/>
            </a:xfrm>
            <a:prstGeom prst="donut">
              <a:avLst>
                <a:gd name="adj" fmla="val 284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solidFill>
                  <a:schemeClr val="tx1"/>
                </a:solidFill>
              </a:endParaRPr>
            </a:p>
          </p:txBody>
        </p:sp>
        <p:sp>
          <p:nvSpPr>
            <p:cNvPr id="7" name="Oval 6"/>
            <p:cNvSpPr/>
            <p:nvPr/>
          </p:nvSpPr>
          <p:spPr>
            <a:xfrm>
              <a:off x="3563888" y="2435162"/>
              <a:ext cx="2232248" cy="200194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8" name="Donut 7"/>
            <p:cNvSpPr/>
            <p:nvPr/>
          </p:nvSpPr>
          <p:spPr>
            <a:xfrm>
              <a:off x="1399023" y="140084"/>
              <a:ext cx="6577513" cy="6529130"/>
            </a:xfrm>
            <a:prstGeom prst="donut">
              <a:avLst>
                <a:gd name="adj" fmla="val 94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solidFill>
                  <a:schemeClr val="tx1"/>
                </a:solidFill>
              </a:endParaRPr>
            </a:p>
          </p:txBody>
        </p:sp>
        <p:sp>
          <p:nvSpPr>
            <p:cNvPr id="15" name="TextBox 14"/>
            <p:cNvSpPr txBox="1"/>
            <p:nvPr/>
          </p:nvSpPr>
          <p:spPr>
            <a:xfrm>
              <a:off x="2220057" y="4947710"/>
              <a:ext cx="1008112" cy="523220"/>
            </a:xfrm>
            <a:prstGeom prst="rect">
              <a:avLst/>
            </a:prstGeom>
            <a:noFill/>
          </p:spPr>
          <p:txBody>
            <a:bodyPr wrap="square" rtlCol="0">
              <a:spAutoFit/>
            </a:bodyPr>
            <a:lstStyle/>
            <a:p>
              <a:pPr algn="ctr"/>
              <a:r>
                <a:rPr lang="en-NZ" sz="1400" b="1" dirty="0" smtClean="0">
                  <a:solidFill>
                    <a:srgbClr val="FF0000"/>
                  </a:solidFill>
                </a:rPr>
                <a:t>Clean &amp; green</a:t>
              </a:r>
              <a:endParaRPr lang="en-NZ" sz="1400" b="1" dirty="0">
                <a:solidFill>
                  <a:srgbClr val="FF0000"/>
                </a:solidFill>
              </a:endParaRPr>
            </a:p>
          </p:txBody>
        </p:sp>
        <p:sp>
          <p:nvSpPr>
            <p:cNvPr id="16" name="TextBox 15"/>
            <p:cNvSpPr txBox="1"/>
            <p:nvPr/>
          </p:nvSpPr>
          <p:spPr>
            <a:xfrm>
              <a:off x="6068474" y="1343825"/>
              <a:ext cx="1008112" cy="523220"/>
            </a:xfrm>
            <a:prstGeom prst="rect">
              <a:avLst/>
            </a:prstGeom>
            <a:noFill/>
          </p:spPr>
          <p:txBody>
            <a:bodyPr wrap="square" rtlCol="0">
              <a:spAutoFit/>
            </a:bodyPr>
            <a:lstStyle/>
            <a:p>
              <a:pPr algn="ctr"/>
              <a:r>
                <a:rPr lang="en-NZ" sz="1400" b="1" dirty="0" smtClean="0">
                  <a:solidFill>
                    <a:srgbClr val="FF0000"/>
                  </a:solidFill>
                </a:rPr>
                <a:t>Demand &amp; supply</a:t>
              </a:r>
              <a:endParaRPr lang="en-NZ" sz="1400" b="1" dirty="0">
                <a:solidFill>
                  <a:srgbClr val="FF0000"/>
                </a:solidFill>
              </a:endParaRPr>
            </a:p>
          </p:txBody>
        </p:sp>
        <p:sp>
          <p:nvSpPr>
            <p:cNvPr id="17" name="TextBox 16"/>
            <p:cNvSpPr txBox="1"/>
            <p:nvPr/>
          </p:nvSpPr>
          <p:spPr>
            <a:xfrm>
              <a:off x="4788024" y="5470930"/>
              <a:ext cx="1008112" cy="738664"/>
            </a:xfrm>
            <a:prstGeom prst="rect">
              <a:avLst/>
            </a:prstGeom>
            <a:noFill/>
          </p:spPr>
          <p:txBody>
            <a:bodyPr wrap="square" rtlCol="0">
              <a:spAutoFit/>
            </a:bodyPr>
            <a:lstStyle/>
            <a:p>
              <a:pPr algn="ctr"/>
              <a:r>
                <a:rPr lang="en-NZ" sz="1400" b="1" dirty="0" smtClean="0">
                  <a:solidFill>
                    <a:srgbClr val="FF0000"/>
                  </a:solidFill>
                </a:rPr>
                <a:t>Future Proof &amp; resilient</a:t>
              </a:r>
              <a:endParaRPr lang="en-NZ" sz="1400" b="1" dirty="0">
                <a:solidFill>
                  <a:srgbClr val="FF0000"/>
                </a:solidFill>
              </a:endParaRPr>
            </a:p>
          </p:txBody>
        </p:sp>
        <p:sp>
          <p:nvSpPr>
            <p:cNvPr id="18" name="TextBox 17"/>
            <p:cNvSpPr txBox="1"/>
            <p:nvPr/>
          </p:nvSpPr>
          <p:spPr>
            <a:xfrm>
              <a:off x="5953166" y="4984203"/>
              <a:ext cx="1008112" cy="523220"/>
            </a:xfrm>
            <a:prstGeom prst="rect">
              <a:avLst/>
            </a:prstGeom>
            <a:noFill/>
          </p:spPr>
          <p:txBody>
            <a:bodyPr wrap="square" rtlCol="0">
              <a:spAutoFit/>
            </a:bodyPr>
            <a:lstStyle/>
            <a:p>
              <a:pPr algn="ctr"/>
              <a:r>
                <a:rPr lang="en-NZ" sz="1400" b="1" dirty="0" smtClean="0">
                  <a:solidFill>
                    <a:srgbClr val="FF0000"/>
                  </a:solidFill>
                </a:rPr>
                <a:t>Wider View </a:t>
              </a:r>
              <a:endParaRPr lang="en-NZ" sz="1400" b="1" dirty="0">
                <a:solidFill>
                  <a:srgbClr val="FF0000"/>
                </a:solidFill>
              </a:endParaRPr>
            </a:p>
          </p:txBody>
        </p:sp>
        <p:sp>
          <p:nvSpPr>
            <p:cNvPr id="19" name="TextBox 18"/>
            <p:cNvSpPr txBox="1"/>
            <p:nvPr/>
          </p:nvSpPr>
          <p:spPr>
            <a:xfrm>
              <a:off x="3536772" y="5579658"/>
              <a:ext cx="1008112" cy="523220"/>
            </a:xfrm>
            <a:prstGeom prst="rect">
              <a:avLst/>
            </a:prstGeom>
            <a:noFill/>
          </p:spPr>
          <p:txBody>
            <a:bodyPr wrap="square" rtlCol="0">
              <a:spAutoFit/>
            </a:bodyPr>
            <a:lstStyle/>
            <a:p>
              <a:pPr algn="ctr"/>
              <a:r>
                <a:rPr lang="en-NZ" sz="1400" b="1" dirty="0" smtClean="0">
                  <a:solidFill>
                    <a:srgbClr val="FF0000"/>
                  </a:solidFill>
                </a:rPr>
                <a:t>Set in nature</a:t>
              </a:r>
              <a:endParaRPr lang="en-NZ" sz="1400" b="1" dirty="0">
                <a:solidFill>
                  <a:srgbClr val="FF0000"/>
                </a:solidFill>
              </a:endParaRPr>
            </a:p>
          </p:txBody>
        </p:sp>
        <p:sp>
          <p:nvSpPr>
            <p:cNvPr id="22" name="TextBox 21"/>
            <p:cNvSpPr txBox="1"/>
            <p:nvPr/>
          </p:nvSpPr>
          <p:spPr>
            <a:xfrm>
              <a:off x="6684853" y="3719888"/>
              <a:ext cx="1154502" cy="738664"/>
            </a:xfrm>
            <a:prstGeom prst="rect">
              <a:avLst/>
            </a:prstGeom>
            <a:noFill/>
          </p:spPr>
          <p:txBody>
            <a:bodyPr wrap="square" rtlCol="0">
              <a:spAutoFit/>
            </a:bodyPr>
            <a:lstStyle/>
            <a:p>
              <a:pPr algn="ctr"/>
              <a:r>
                <a:rPr lang="en-NZ" sz="1400" b="1" dirty="0" smtClean="0">
                  <a:solidFill>
                    <a:srgbClr val="FF0000"/>
                  </a:solidFill>
                </a:rPr>
                <a:t>Predictable travel times</a:t>
              </a:r>
              <a:endParaRPr lang="en-NZ" sz="1400" b="1" dirty="0">
                <a:solidFill>
                  <a:srgbClr val="FF0000"/>
                </a:solidFill>
              </a:endParaRPr>
            </a:p>
          </p:txBody>
        </p:sp>
        <p:sp>
          <p:nvSpPr>
            <p:cNvPr id="24" name="TextBox 23"/>
            <p:cNvSpPr txBox="1"/>
            <p:nvPr/>
          </p:nvSpPr>
          <p:spPr>
            <a:xfrm>
              <a:off x="6691033" y="2593819"/>
              <a:ext cx="1008112" cy="307777"/>
            </a:xfrm>
            <a:prstGeom prst="rect">
              <a:avLst/>
            </a:prstGeom>
            <a:noFill/>
          </p:spPr>
          <p:txBody>
            <a:bodyPr wrap="square" rtlCol="0">
              <a:spAutoFit/>
            </a:bodyPr>
            <a:lstStyle/>
            <a:p>
              <a:pPr algn="ctr"/>
              <a:r>
                <a:rPr lang="en-NZ" sz="1400" b="1" dirty="0" smtClean="0">
                  <a:solidFill>
                    <a:srgbClr val="FF0000"/>
                  </a:solidFill>
                </a:rPr>
                <a:t>Growth</a:t>
              </a:r>
              <a:endParaRPr lang="en-NZ" sz="1400" b="1" dirty="0">
                <a:solidFill>
                  <a:srgbClr val="FF0000"/>
                </a:solidFill>
              </a:endParaRPr>
            </a:p>
          </p:txBody>
        </p:sp>
        <p:sp>
          <p:nvSpPr>
            <p:cNvPr id="25" name="TextBox 24"/>
            <p:cNvSpPr txBox="1"/>
            <p:nvPr/>
          </p:nvSpPr>
          <p:spPr>
            <a:xfrm>
              <a:off x="1578356" y="2360048"/>
              <a:ext cx="1154603" cy="738664"/>
            </a:xfrm>
            <a:prstGeom prst="rect">
              <a:avLst/>
            </a:prstGeom>
            <a:noFill/>
          </p:spPr>
          <p:txBody>
            <a:bodyPr wrap="square" rtlCol="0">
              <a:spAutoFit/>
            </a:bodyPr>
            <a:lstStyle/>
            <a:p>
              <a:pPr algn="ctr"/>
              <a:r>
                <a:rPr lang="en-NZ" sz="1400" b="1" dirty="0" smtClean="0">
                  <a:solidFill>
                    <a:srgbClr val="FF0000"/>
                  </a:solidFill>
                </a:rPr>
                <a:t>Accessible healthy safe</a:t>
              </a:r>
              <a:endParaRPr lang="en-NZ" sz="1400" b="1" dirty="0">
                <a:solidFill>
                  <a:srgbClr val="FF0000"/>
                </a:solidFill>
              </a:endParaRPr>
            </a:p>
          </p:txBody>
        </p:sp>
        <p:sp>
          <p:nvSpPr>
            <p:cNvPr id="21" name="TextBox 20"/>
            <p:cNvSpPr txBox="1"/>
            <p:nvPr/>
          </p:nvSpPr>
          <p:spPr>
            <a:xfrm>
              <a:off x="1578356" y="3596154"/>
              <a:ext cx="1008112" cy="738664"/>
            </a:xfrm>
            <a:prstGeom prst="rect">
              <a:avLst/>
            </a:prstGeom>
            <a:noFill/>
          </p:spPr>
          <p:txBody>
            <a:bodyPr wrap="square" rtlCol="0">
              <a:spAutoFit/>
            </a:bodyPr>
            <a:lstStyle/>
            <a:p>
              <a:pPr algn="ctr"/>
              <a:r>
                <a:rPr lang="en-NZ" sz="1400" b="1" dirty="0" smtClean="0">
                  <a:solidFill>
                    <a:srgbClr val="FF0000"/>
                  </a:solidFill>
                </a:rPr>
                <a:t>Past, present &amp; future</a:t>
              </a:r>
              <a:endParaRPr lang="en-NZ" sz="1400" b="1" dirty="0">
                <a:solidFill>
                  <a:srgbClr val="FF0000"/>
                </a:solidFill>
              </a:endParaRPr>
            </a:p>
          </p:txBody>
        </p:sp>
        <p:sp>
          <p:nvSpPr>
            <p:cNvPr id="26" name="TextBox 25"/>
            <p:cNvSpPr txBox="1"/>
            <p:nvPr/>
          </p:nvSpPr>
          <p:spPr>
            <a:xfrm>
              <a:off x="2292202" y="1321372"/>
              <a:ext cx="1008112" cy="523220"/>
            </a:xfrm>
            <a:prstGeom prst="rect">
              <a:avLst/>
            </a:prstGeom>
            <a:noFill/>
          </p:spPr>
          <p:txBody>
            <a:bodyPr wrap="square" rtlCol="0">
              <a:spAutoFit/>
            </a:bodyPr>
            <a:lstStyle/>
            <a:p>
              <a:pPr algn="ctr"/>
              <a:r>
                <a:rPr lang="en-NZ" sz="1400" b="1" dirty="0" smtClean="0">
                  <a:solidFill>
                    <a:srgbClr val="FF0000"/>
                  </a:solidFill>
                </a:rPr>
                <a:t>Compact city</a:t>
              </a:r>
              <a:endParaRPr lang="en-NZ" sz="1400" b="1" dirty="0">
                <a:solidFill>
                  <a:srgbClr val="FF0000"/>
                </a:solidFill>
              </a:endParaRPr>
            </a:p>
          </p:txBody>
        </p:sp>
        <p:sp>
          <p:nvSpPr>
            <p:cNvPr id="20" name="TextBox 19"/>
            <p:cNvSpPr txBox="1"/>
            <p:nvPr/>
          </p:nvSpPr>
          <p:spPr>
            <a:xfrm>
              <a:off x="3536772" y="604143"/>
              <a:ext cx="1008112" cy="523220"/>
            </a:xfrm>
            <a:prstGeom prst="rect">
              <a:avLst/>
            </a:prstGeom>
            <a:noFill/>
          </p:spPr>
          <p:txBody>
            <a:bodyPr wrap="square" rtlCol="0">
              <a:spAutoFit/>
            </a:bodyPr>
            <a:lstStyle/>
            <a:p>
              <a:pPr algn="ctr"/>
              <a:r>
                <a:rPr lang="en-NZ" sz="1400" b="1" dirty="0" smtClean="0">
                  <a:solidFill>
                    <a:srgbClr val="FF0000"/>
                  </a:solidFill>
                </a:rPr>
                <a:t>Travel choice</a:t>
              </a:r>
              <a:endParaRPr lang="en-NZ" sz="1400" b="1" dirty="0">
                <a:solidFill>
                  <a:srgbClr val="FF0000"/>
                </a:solidFill>
              </a:endParaRPr>
            </a:p>
          </p:txBody>
        </p:sp>
        <p:sp>
          <p:nvSpPr>
            <p:cNvPr id="11" name="TextBox 10"/>
            <p:cNvSpPr txBox="1"/>
            <p:nvPr/>
          </p:nvSpPr>
          <p:spPr>
            <a:xfrm>
              <a:off x="4788024" y="588440"/>
              <a:ext cx="1008112" cy="738664"/>
            </a:xfrm>
            <a:prstGeom prst="rect">
              <a:avLst/>
            </a:prstGeom>
            <a:noFill/>
          </p:spPr>
          <p:txBody>
            <a:bodyPr wrap="square" rtlCol="0">
              <a:spAutoFit/>
            </a:bodyPr>
            <a:lstStyle/>
            <a:p>
              <a:pPr algn="ctr"/>
              <a:r>
                <a:rPr lang="en-NZ" sz="1400" b="1" dirty="0" smtClean="0">
                  <a:solidFill>
                    <a:srgbClr val="FF0000"/>
                  </a:solidFill>
                </a:rPr>
                <a:t>Better public transport</a:t>
              </a:r>
              <a:endParaRPr lang="en-NZ" sz="1400" b="1" dirty="0">
                <a:solidFill>
                  <a:srgbClr val="FF0000"/>
                </a:solidFill>
              </a:endParaRPr>
            </a:p>
          </p:txBody>
        </p:sp>
      </p:grpSp>
      <p:sp>
        <p:nvSpPr>
          <p:cNvPr id="12" name="Rectangle 11"/>
          <p:cNvSpPr/>
          <p:nvPr/>
        </p:nvSpPr>
        <p:spPr>
          <a:xfrm>
            <a:off x="2627784" y="3244334"/>
            <a:ext cx="4166944" cy="400110"/>
          </a:xfrm>
          <a:prstGeom prst="rect">
            <a:avLst/>
          </a:prstGeom>
        </p:spPr>
        <p:txBody>
          <a:bodyPr wrap="square">
            <a:spAutoFit/>
          </a:bodyPr>
          <a:lstStyle/>
          <a:p>
            <a:r>
              <a:rPr lang="en-AU" sz="2000" kern="0" dirty="0"/>
              <a:t>Generating Criteria from </a:t>
            </a:r>
            <a:r>
              <a:rPr lang="en-AU" sz="2000" kern="0" dirty="0" smtClean="0"/>
              <a:t>Principles</a:t>
            </a:r>
            <a:endParaRPr lang="en-US" sz="2000" kern="0" dirty="0"/>
          </a:p>
        </p:txBody>
      </p:sp>
      <p:pic>
        <p:nvPicPr>
          <p:cNvPr id="27" name="Picture 26"/>
          <p:cNvPicPr>
            <a:picLocks noChangeAspect="1"/>
          </p:cNvPicPr>
          <p:nvPr/>
        </p:nvPicPr>
        <p:blipFill>
          <a:blip r:embed="rId2"/>
          <a:stretch>
            <a:fillRect/>
          </a:stretch>
        </p:blipFill>
        <p:spPr>
          <a:xfrm>
            <a:off x="1962944" y="3068960"/>
            <a:ext cx="304800" cy="254000"/>
          </a:xfrm>
          <a:prstGeom prst="rect">
            <a:avLst/>
          </a:prstGeom>
        </p:spPr>
      </p:pic>
      <p:pic>
        <p:nvPicPr>
          <p:cNvPr id="28" name="Picture 27"/>
          <p:cNvPicPr>
            <a:picLocks noChangeAspect="1"/>
          </p:cNvPicPr>
          <p:nvPr/>
        </p:nvPicPr>
        <p:blipFill>
          <a:blip r:embed="rId3"/>
          <a:stretch>
            <a:fillRect/>
          </a:stretch>
        </p:blipFill>
        <p:spPr>
          <a:xfrm>
            <a:off x="5148064" y="1268760"/>
            <a:ext cx="368300" cy="241300"/>
          </a:xfrm>
          <a:prstGeom prst="rect">
            <a:avLst/>
          </a:prstGeom>
        </p:spPr>
      </p:pic>
      <p:pic>
        <p:nvPicPr>
          <p:cNvPr id="29" name="Picture 28"/>
          <p:cNvPicPr>
            <a:picLocks noChangeAspect="1"/>
          </p:cNvPicPr>
          <p:nvPr/>
        </p:nvPicPr>
        <p:blipFill>
          <a:blip r:embed="rId4"/>
          <a:stretch>
            <a:fillRect/>
          </a:stretch>
        </p:blipFill>
        <p:spPr>
          <a:xfrm>
            <a:off x="2585678" y="5436964"/>
            <a:ext cx="266700" cy="368300"/>
          </a:xfrm>
          <a:prstGeom prst="rect">
            <a:avLst/>
          </a:prstGeom>
        </p:spPr>
      </p:pic>
      <p:pic>
        <p:nvPicPr>
          <p:cNvPr id="30" name="Picture 29"/>
          <p:cNvPicPr>
            <a:picLocks noChangeAspect="1"/>
          </p:cNvPicPr>
          <p:nvPr/>
        </p:nvPicPr>
        <p:blipFill>
          <a:blip r:embed="rId5"/>
          <a:stretch>
            <a:fillRect/>
          </a:stretch>
        </p:blipFill>
        <p:spPr>
          <a:xfrm>
            <a:off x="2619524" y="1844824"/>
            <a:ext cx="368300" cy="203200"/>
          </a:xfrm>
          <a:prstGeom prst="rect">
            <a:avLst/>
          </a:prstGeom>
        </p:spPr>
      </p:pic>
      <p:pic>
        <p:nvPicPr>
          <p:cNvPr id="31" name="Picture 30"/>
          <p:cNvPicPr>
            <a:picLocks noChangeAspect="1"/>
          </p:cNvPicPr>
          <p:nvPr/>
        </p:nvPicPr>
        <p:blipFill>
          <a:blip r:embed="rId6"/>
          <a:stretch>
            <a:fillRect/>
          </a:stretch>
        </p:blipFill>
        <p:spPr>
          <a:xfrm>
            <a:off x="6444208" y="1934096"/>
            <a:ext cx="317500" cy="266700"/>
          </a:xfrm>
          <a:prstGeom prst="rect">
            <a:avLst/>
          </a:prstGeom>
        </p:spPr>
      </p:pic>
      <p:pic>
        <p:nvPicPr>
          <p:cNvPr id="32" name="Picture 31"/>
          <p:cNvPicPr>
            <a:picLocks noChangeAspect="1"/>
          </p:cNvPicPr>
          <p:nvPr/>
        </p:nvPicPr>
        <p:blipFill>
          <a:blip r:embed="rId7"/>
          <a:stretch>
            <a:fillRect/>
          </a:stretch>
        </p:blipFill>
        <p:spPr>
          <a:xfrm>
            <a:off x="5194796" y="6165304"/>
            <a:ext cx="241300" cy="292100"/>
          </a:xfrm>
          <a:prstGeom prst="rect">
            <a:avLst/>
          </a:prstGeom>
        </p:spPr>
      </p:pic>
      <p:pic>
        <p:nvPicPr>
          <p:cNvPr id="33" name="Picture 32"/>
          <p:cNvPicPr>
            <a:picLocks noChangeAspect="1"/>
          </p:cNvPicPr>
          <p:nvPr/>
        </p:nvPicPr>
        <p:blipFill>
          <a:blip r:embed="rId8"/>
          <a:stretch>
            <a:fillRect/>
          </a:stretch>
        </p:blipFill>
        <p:spPr>
          <a:xfrm>
            <a:off x="1890936" y="4361036"/>
            <a:ext cx="304800" cy="266700"/>
          </a:xfrm>
          <a:prstGeom prst="rect">
            <a:avLst/>
          </a:prstGeom>
        </p:spPr>
      </p:pic>
      <p:pic>
        <p:nvPicPr>
          <p:cNvPr id="34" name="Picture 33"/>
          <p:cNvPicPr>
            <a:picLocks noChangeAspect="1"/>
          </p:cNvPicPr>
          <p:nvPr/>
        </p:nvPicPr>
        <p:blipFill>
          <a:blip r:embed="rId9"/>
          <a:stretch>
            <a:fillRect/>
          </a:stretch>
        </p:blipFill>
        <p:spPr>
          <a:xfrm>
            <a:off x="7126312" y="4437112"/>
            <a:ext cx="254000" cy="254000"/>
          </a:xfrm>
          <a:prstGeom prst="rect">
            <a:avLst/>
          </a:prstGeom>
        </p:spPr>
      </p:pic>
      <p:pic>
        <p:nvPicPr>
          <p:cNvPr id="36" name="Picture 35"/>
          <p:cNvPicPr>
            <a:picLocks noChangeAspect="1"/>
          </p:cNvPicPr>
          <p:nvPr/>
        </p:nvPicPr>
        <p:blipFill>
          <a:blip r:embed="rId10"/>
          <a:stretch>
            <a:fillRect/>
          </a:stretch>
        </p:blipFill>
        <p:spPr>
          <a:xfrm>
            <a:off x="3894460" y="6093296"/>
            <a:ext cx="317500" cy="279400"/>
          </a:xfrm>
          <a:prstGeom prst="rect">
            <a:avLst/>
          </a:prstGeom>
        </p:spPr>
      </p:pic>
      <p:pic>
        <p:nvPicPr>
          <p:cNvPr id="37" name="Picture 36"/>
          <p:cNvPicPr>
            <a:picLocks noChangeAspect="1"/>
          </p:cNvPicPr>
          <p:nvPr/>
        </p:nvPicPr>
        <p:blipFill>
          <a:blip r:embed="rId11"/>
          <a:stretch>
            <a:fillRect/>
          </a:stretch>
        </p:blipFill>
        <p:spPr>
          <a:xfrm>
            <a:off x="7037412" y="2906587"/>
            <a:ext cx="342900" cy="330200"/>
          </a:xfrm>
          <a:prstGeom prst="rect">
            <a:avLst/>
          </a:prstGeom>
        </p:spPr>
      </p:pic>
      <p:pic>
        <p:nvPicPr>
          <p:cNvPr id="38" name="Picture 37"/>
          <p:cNvPicPr>
            <a:picLocks noChangeAspect="1"/>
          </p:cNvPicPr>
          <p:nvPr/>
        </p:nvPicPr>
        <p:blipFill>
          <a:blip r:embed="rId12"/>
          <a:stretch>
            <a:fillRect/>
          </a:stretch>
        </p:blipFill>
        <p:spPr>
          <a:xfrm>
            <a:off x="3856360" y="1120676"/>
            <a:ext cx="355600" cy="330200"/>
          </a:xfrm>
          <a:prstGeom prst="rect">
            <a:avLst/>
          </a:prstGeom>
        </p:spPr>
      </p:pic>
      <p:pic>
        <p:nvPicPr>
          <p:cNvPr id="39" name="Picture 38"/>
          <p:cNvPicPr>
            <a:picLocks noChangeAspect="1"/>
          </p:cNvPicPr>
          <p:nvPr/>
        </p:nvPicPr>
        <p:blipFill>
          <a:blip r:embed="rId13"/>
          <a:stretch>
            <a:fillRect/>
          </a:stretch>
        </p:blipFill>
        <p:spPr>
          <a:xfrm>
            <a:off x="6300192" y="5517232"/>
            <a:ext cx="406400" cy="2159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73820946"/>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 name="TextBox 62"/>
          <p:cNvSpPr txBox="1"/>
          <p:nvPr/>
        </p:nvSpPr>
        <p:spPr>
          <a:xfrm>
            <a:off x="193960" y="140440"/>
            <a:ext cx="2952329" cy="1200328"/>
          </a:xfrm>
          <a:prstGeom prst="rect">
            <a:avLst/>
          </a:prstGeom>
          <a:noFill/>
        </p:spPr>
        <p:txBody>
          <a:bodyPr wrap="square" rtlCol="0">
            <a:spAutoFit/>
          </a:bodyPr>
          <a:lstStyle/>
          <a:p>
            <a:r>
              <a:rPr lang="en-NZ" sz="2400" b="1" dirty="0">
                <a:solidFill>
                  <a:srgbClr val="0070C0"/>
                </a:solidFill>
              </a:rPr>
              <a:t>Principles </a:t>
            </a:r>
            <a:r>
              <a:rPr lang="en-NZ" sz="2400" b="1" dirty="0" smtClean="0">
                <a:solidFill>
                  <a:srgbClr val="0070C0"/>
                </a:solidFill>
              </a:rPr>
              <a:t>form criteria and indicators</a:t>
            </a:r>
            <a:endParaRPr lang="en-NZ" sz="2400" b="1" dirty="0">
              <a:solidFill>
                <a:srgbClr val="0070C0"/>
              </a:solidFill>
            </a:endParaRPr>
          </a:p>
        </p:txBody>
      </p:sp>
      <p:sp>
        <p:nvSpPr>
          <p:cNvPr id="65" name="Down Arrow 64"/>
          <p:cNvSpPr/>
          <p:nvPr/>
        </p:nvSpPr>
        <p:spPr>
          <a:xfrm rot="9376927">
            <a:off x="4179669" y="1077878"/>
            <a:ext cx="361423" cy="121772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66" name="TextBox 65"/>
          <p:cNvSpPr txBox="1"/>
          <p:nvPr/>
        </p:nvSpPr>
        <p:spPr>
          <a:xfrm>
            <a:off x="3563888" y="716210"/>
            <a:ext cx="1181037" cy="369332"/>
          </a:xfrm>
          <a:prstGeom prst="rect">
            <a:avLst/>
          </a:prstGeom>
          <a:noFill/>
        </p:spPr>
        <p:txBody>
          <a:bodyPr wrap="square" rtlCol="0">
            <a:spAutoFit/>
          </a:bodyPr>
          <a:lstStyle/>
          <a:p>
            <a:r>
              <a:rPr lang="en-NZ" dirty="0" smtClean="0"/>
              <a:t>Indicators </a:t>
            </a:r>
            <a:endParaRPr lang="en-NZ" dirty="0"/>
          </a:p>
        </p:txBody>
      </p:sp>
      <p:sp>
        <p:nvSpPr>
          <p:cNvPr id="67" name="Down Arrow 66"/>
          <p:cNvSpPr/>
          <p:nvPr/>
        </p:nvSpPr>
        <p:spPr>
          <a:xfrm rot="15313760">
            <a:off x="6840069" y="2324031"/>
            <a:ext cx="361423" cy="14761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68" name="TextBox 67"/>
          <p:cNvSpPr txBox="1"/>
          <p:nvPr/>
        </p:nvSpPr>
        <p:spPr>
          <a:xfrm rot="2146447">
            <a:off x="7124328" y="2522626"/>
            <a:ext cx="1181037" cy="369332"/>
          </a:xfrm>
          <a:prstGeom prst="rect">
            <a:avLst/>
          </a:prstGeom>
          <a:noFill/>
        </p:spPr>
        <p:txBody>
          <a:bodyPr wrap="square" rtlCol="0">
            <a:spAutoFit/>
          </a:bodyPr>
          <a:lstStyle/>
          <a:p>
            <a:r>
              <a:rPr lang="en-NZ" dirty="0" smtClean="0"/>
              <a:t>Indicators </a:t>
            </a:r>
            <a:endParaRPr lang="en-NZ" dirty="0"/>
          </a:p>
        </p:txBody>
      </p:sp>
      <p:sp>
        <p:nvSpPr>
          <p:cNvPr id="71" name="Down Arrow 70"/>
          <p:cNvSpPr/>
          <p:nvPr/>
        </p:nvSpPr>
        <p:spPr>
          <a:xfrm rot="19126338">
            <a:off x="6174174" y="4452048"/>
            <a:ext cx="361423" cy="14761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72" name="TextBox 71"/>
          <p:cNvSpPr txBox="1"/>
          <p:nvPr/>
        </p:nvSpPr>
        <p:spPr>
          <a:xfrm rot="2654409">
            <a:off x="5667042" y="5248710"/>
            <a:ext cx="1181037" cy="369332"/>
          </a:xfrm>
          <a:prstGeom prst="rect">
            <a:avLst/>
          </a:prstGeom>
          <a:noFill/>
        </p:spPr>
        <p:txBody>
          <a:bodyPr wrap="square" rtlCol="0">
            <a:spAutoFit/>
          </a:bodyPr>
          <a:lstStyle/>
          <a:p>
            <a:r>
              <a:rPr lang="en-NZ" dirty="0" smtClean="0"/>
              <a:t>Indicators </a:t>
            </a:r>
            <a:endParaRPr lang="en-NZ" dirty="0"/>
          </a:p>
        </p:txBody>
      </p:sp>
      <p:pic>
        <p:nvPicPr>
          <p:cNvPr id="16" name="Picture 15"/>
          <p:cNvPicPr>
            <a:picLocks noChangeAspect="1"/>
          </p:cNvPicPr>
          <p:nvPr/>
        </p:nvPicPr>
        <p:blipFill>
          <a:blip r:embed="rId2"/>
          <a:stretch>
            <a:fillRect/>
          </a:stretch>
        </p:blipFill>
        <p:spPr>
          <a:xfrm>
            <a:off x="-2169" y="6190092"/>
            <a:ext cx="2555776" cy="689251"/>
          </a:xfrm>
          <a:prstGeom prst="rect">
            <a:avLst/>
          </a:prstGeom>
        </p:spPr>
      </p:pic>
      <p:sp>
        <p:nvSpPr>
          <p:cNvPr id="36" name="Flowchart: Or 35"/>
          <p:cNvSpPr/>
          <p:nvPr/>
        </p:nvSpPr>
        <p:spPr>
          <a:xfrm>
            <a:off x="1743494" y="258079"/>
            <a:ext cx="6372182" cy="6525344"/>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37" name="Flowchart: Or 36"/>
          <p:cNvSpPr/>
          <p:nvPr/>
        </p:nvSpPr>
        <p:spPr>
          <a:xfrm rot="19879858">
            <a:off x="1696838" y="312833"/>
            <a:ext cx="6411592" cy="6425226"/>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38" name="Flowchart: Or 37"/>
          <p:cNvSpPr/>
          <p:nvPr/>
        </p:nvSpPr>
        <p:spPr>
          <a:xfrm rot="18045632">
            <a:off x="1699973" y="289048"/>
            <a:ext cx="6459225" cy="6481891"/>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41" name="Donut 40"/>
          <p:cNvSpPr/>
          <p:nvPr/>
        </p:nvSpPr>
        <p:spPr>
          <a:xfrm>
            <a:off x="1670125" y="258079"/>
            <a:ext cx="6480721" cy="6534733"/>
          </a:xfrm>
          <a:prstGeom prst="donut">
            <a:avLst>
              <a:gd name="adj" fmla="val 94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solidFill>
                <a:schemeClr val="tx1"/>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502388" y="2135279"/>
            <a:ext cx="2869812" cy="2848421"/>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5" name="Picture 14"/>
          <p:cNvPicPr>
            <a:picLocks noChangeAspect="1"/>
          </p:cNvPicPr>
          <p:nvPr/>
        </p:nvPicPr>
        <p:blipFill>
          <a:blip r:embed="rId4"/>
          <a:stretch>
            <a:fillRect/>
          </a:stretch>
        </p:blipFill>
        <p:spPr>
          <a:xfrm>
            <a:off x="3757455" y="3406230"/>
            <a:ext cx="138072" cy="115060"/>
          </a:xfrm>
          <a:prstGeom prst="rect">
            <a:avLst/>
          </a:prstGeom>
        </p:spPr>
      </p:pic>
      <p:pic>
        <p:nvPicPr>
          <p:cNvPr id="17" name="Picture 16"/>
          <p:cNvPicPr>
            <a:picLocks noChangeAspect="1"/>
          </p:cNvPicPr>
          <p:nvPr/>
        </p:nvPicPr>
        <p:blipFill>
          <a:blip r:embed="rId5"/>
          <a:stretch>
            <a:fillRect/>
          </a:stretch>
        </p:blipFill>
        <p:spPr>
          <a:xfrm>
            <a:off x="5220072" y="2636912"/>
            <a:ext cx="166837" cy="109307"/>
          </a:xfrm>
          <a:prstGeom prst="rect">
            <a:avLst/>
          </a:prstGeom>
        </p:spPr>
      </p:pic>
      <p:pic>
        <p:nvPicPr>
          <p:cNvPr id="18" name="Picture 17"/>
          <p:cNvPicPr>
            <a:picLocks noChangeAspect="1"/>
          </p:cNvPicPr>
          <p:nvPr/>
        </p:nvPicPr>
        <p:blipFill>
          <a:blip r:embed="rId6"/>
          <a:stretch>
            <a:fillRect/>
          </a:stretch>
        </p:blipFill>
        <p:spPr>
          <a:xfrm>
            <a:off x="4043758" y="4442818"/>
            <a:ext cx="120813" cy="166837"/>
          </a:xfrm>
          <a:prstGeom prst="rect">
            <a:avLst/>
          </a:prstGeom>
        </p:spPr>
      </p:pic>
      <p:pic>
        <p:nvPicPr>
          <p:cNvPr id="19" name="Picture 18"/>
          <p:cNvPicPr>
            <a:picLocks noChangeAspect="1"/>
          </p:cNvPicPr>
          <p:nvPr/>
        </p:nvPicPr>
        <p:blipFill>
          <a:blip r:embed="rId7"/>
          <a:stretch>
            <a:fillRect/>
          </a:stretch>
        </p:blipFill>
        <p:spPr>
          <a:xfrm>
            <a:off x="4042546" y="2882567"/>
            <a:ext cx="166837" cy="92048"/>
          </a:xfrm>
          <a:prstGeom prst="rect">
            <a:avLst/>
          </a:prstGeom>
        </p:spPr>
      </p:pic>
      <p:pic>
        <p:nvPicPr>
          <p:cNvPr id="20" name="Picture 19"/>
          <p:cNvPicPr>
            <a:picLocks noChangeAspect="1"/>
          </p:cNvPicPr>
          <p:nvPr/>
        </p:nvPicPr>
        <p:blipFill>
          <a:blip r:embed="rId8"/>
          <a:stretch>
            <a:fillRect/>
          </a:stretch>
        </p:blipFill>
        <p:spPr>
          <a:xfrm>
            <a:off x="5715662" y="2891080"/>
            <a:ext cx="143825" cy="120813"/>
          </a:xfrm>
          <a:prstGeom prst="rect">
            <a:avLst/>
          </a:prstGeom>
        </p:spPr>
      </p:pic>
      <p:pic>
        <p:nvPicPr>
          <p:cNvPr id="21" name="Picture 20"/>
          <p:cNvPicPr>
            <a:picLocks noChangeAspect="1"/>
          </p:cNvPicPr>
          <p:nvPr/>
        </p:nvPicPr>
        <p:blipFill>
          <a:blip r:embed="rId9"/>
          <a:stretch>
            <a:fillRect/>
          </a:stretch>
        </p:blipFill>
        <p:spPr>
          <a:xfrm>
            <a:off x="5167296" y="4754775"/>
            <a:ext cx="109307" cy="132319"/>
          </a:xfrm>
          <a:prstGeom prst="rect">
            <a:avLst/>
          </a:prstGeom>
        </p:spPr>
      </p:pic>
      <p:pic>
        <p:nvPicPr>
          <p:cNvPr id="22" name="Picture 21"/>
          <p:cNvPicPr>
            <a:picLocks noChangeAspect="1"/>
          </p:cNvPicPr>
          <p:nvPr/>
        </p:nvPicPr>
        <p:blipFill>
          <a:blip r:embed="rId10"/>
          <a:stretch>
            <a:fillRect/>
          </a:stretch>
        </p:blipFill>
        <p:spPr>
          <a:xfrm>
            <a:off x="3733302" y="3962687"/>
            <a:ext cx="138072" cy="120813"/>
          </a:xfrm>
          <a:prstGeom prst="rect">
            <a:avLst/>
          </a:prstGeom>
        </p:spPr>
      </p:pic>
      <p:pic>
        <p:nvPicPr>
          <p:cNvPr id="23" name="Picture 22"/>
          <p:cNvPicPr>
            <a:picLocks noChangeAspect="1"/>
          </p:cNvPicPr>
          <p:nvPr/>
        </p:nvPicPr>
        <p:blipFill>
          <a:blip r:embed="rId11"/>
          <a:stretch>
            <a:fillRect/>
          </a:stretch>
        </p:blipFill>
        <p:spPr>
          <a:xfrm>
            <a:off x="6014146" y="4025992"/>
            <a:ext cx="115060" cy="115060"/>
          </a:xfrm>
          <a:prstGeom prst="rect">
            <a:avLst/>
          </a:prstGeom>
        </p:spPr>
      </p:pic>
      <p:pic>
        <p:nvPicPr>
          <p:cNvPr id="24" name="Picture 23"/>
          <p:cNvPicPr>
            <a:picLocks noChangeAspect="1"/>
          </p:cNvPicPr>
          <p:nvPr/>
        </p:nvPicPr>
        <p:blipFill>
          <a:blip r:embed="rId12"/>
          <a:stretch>
            <a:fillRect/>
          </a:stretch>
        </p:blipFill>
        <p:spPr>
          <a:xfrm>
            <a:off x="4621238" y="4725144"/>
            <a:ext cx="143825" cy="126566"/>
          </a:xfrm>
          <a:prstGeom prst="rect">
            <a:avLst/>
          </a:prstGeom>
        </p:spPr>
      </p:pic>
      <p:pic>
        <p:nvPicPr>
          <p:cNvPr id="25" name="Picture 24"/>
          <p:cNvPicPr>
            <a:picLocks noChangeAspect="1"/>
          </p:cNvPicPr>
          <p:nvPr/>
        </p:nvPicPr>
        <p:blipFill>
          <a:blip r:embed="rId13"/>
          <a:stretch>
            <a:fillRect/>
          </a:stretch>
        </p:blipFill>
        <p:spPr>
          <a:xfrm>
            <a:off x="5978249" y="3351430"/>
            <a:ext cx="155331" cy="149578"/>
          </a:xfrm>
          <a:prstGeom prst="rect">
            <a:avLst/>
          </a:prstGeom>
        </p:spPr>
      </p:pic>
      <p:pic>
        <p:nvPicPr>
          <p:cNvPr id="26" name="Picture 25"/>
          <p:cNvPicPr>
            <a:picLocks noChangeAspect="1"/>
          </p:cNvPicPr>
          <p:nvPr/>
        </p:nvPicPr>
        <p:blipFill>
          <a:blip r:embed="rId14"/>
          <a:stretch>
            <a:fillRect/>
          </a:stretch>
        </p:blipFill>
        <p:spPr>
          <a:xfrm>
            <a:off x="4572000" y="2564904"/>
            <a:ext cx="161084" cy="149578"/>
          </a:xfrm>
          <a:prstGeom prst="rect">
            <a:avLst/>
          </a:prstGeom>
        </p:spPr>
      </p:pic>
      <p:pic>
        <p:nvPicPr>
          <p:cNvPr id="27" name="Picture 26"/>
          <p:cNvPicPr>
            <a:picLocks noChangeAspect="1"/>
          </p:cNvPicPr>
          <p:nvPr/>
        </p:nvPicPr>
        <p:blipFill>
          <a:blip r:embed="rId15"/>
          <a:stretch>
            <a:fillRect/>
          </a:stretch>
        </p:blipFill>
        <p:spPr>
          <a:xfrm>
            <a:off x="5622489" y="4470976"/>
            <a:ext cx="184096" cy="9780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98449364"/>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
          <p:cNvGrpSpPr/>
          <p:nvPr/>
        </p:nvGrpSpPr>
        <p:grpSpPr>
          <a:xfrm>
            <a:off x="1403648" y="188640"/>
            <a:ext cx="6773087" cy="6742054"/>
            <a:chOff x="1403648" y="188640"/>
            <a:chExt cx="6773087" cy="6742054"/>
          </a:xfrm>
        </p:grpSpPr>
        <p:sp>
          <p:nvSpPr>
            <p:cNvPr id="3" name="Donut 2"/>
            <p:cNvSpPr/>
            <p:nvPr/>
          </p:nvSpPr>
          <p:spPr>
            <a:xfrm>
              <a:off x="1475499" y="189278"/>
              <a:ext cx="6701236" cy="6741416"/>
            </a:xfrm>
            <a:prstGeom prst="donut">
              <a:avLst>
                <a:gd name="adj" fmla="val 292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solidFill>
                  <a:schemeClr val="tx1"/>
                </a:solidFill>
              </a:endParaRPr>
            </a:p>
          </p:txBody>
        </p:sp>
        <p:sp>
          <p:nvSpPr>
            <p:cNvPr id="29" name="TextBox 28"/>
            <p:cNvSpPr txBox="1"/>
            <p:nvPr/>
          </p:nvSpPr>
          <p:spPr>
            <a:xfrm>
              <a:off x="3205705" y="6148654"/>
              <a:ext cx="1512168" cy="230832"/>
            </a:xfrm>
            <a:prstGeom prst="rect">
              <a:avLst/>
            </a:prstGeom>
            <a:solidFill>
              <a:srgbClr val="00B0F0">
                <a:alpha val="54000"/>
              </a:srgbClr>
            </a:solidFill>
          </p:spPr>
          <p:txBody>
            <a:bodyPr wrap="square" rtlCol="0">
              <a:spAutoFit/>
            </a:bodyPr>
            <a:lstStyle/>
            <a:p>
              <a:r>
                <a:rPr lang="en-NZ" sz="900" dirty="0" smtClean="0"/>
                <a:t>Connection to waterfront</a:t>
              </a:r>
              <a:endParaRPr lang="en-NZ" sz="900" dirty="0"/>
            </a:p>
          </p:txBody>
        </p:sp>
        <p:sp>
          <p:nvSpPr>
            <p:cNvPr id="47" name="TextBox 46"/>
            <p:cNvSpPr txBox="1"/>
            <p:nvPr/>
          </p:nvSpPr>
          <p:spPr>
            <a:xfrm>
              <a:off x="5815339" y="1755504"/>
              <a:ext cx="1512168" cy="230832"/>
            </a:xfrm>
            <a:prstGeom prst="rect">
              <a:avLst/>
            </a:prstGeom>
            <a:solidFill>
              <a:srgbClr val="00B0F0">
                <a:alpha val="54000"/>
              </a:srgbClr>
            </a:solidFill>
          </p:spPr>
          <p:txBody>
            <a:bodyPr wrap="square" rtlCol="0">
              <a:spAutoFit/>
            </a:bodyPr>
            <a:lstStyle/>
            <a:p>
              <a:r>
                <a:rPr lang="en-NZ" sz="900" dirty="0" smtClean="0"/>
                <a:t>Efficiency of travel</a:t>
              </a:r>
              <a:endParaRPr lang="en-NZ" sz="900" dirty="0"/>
            </a:p>
          </p:txBody>
        </p:sp>
        <p:sp>
          <p:nvSpPr>
            <p:cNvPr id="48" name="TextBox 47"/>
            <p:cNvSpPr txBox="1"/>
            <p:nvPr/>
          </p:nvSpPr>
          <p:spPr>
            <a:xfrm>
              <a:off x="5872558" y="2110551"/>
              <a:ext cx="1512168" cy="369332"/>
            </a:xfrm>
            <a:prstGeom prst="rect">
              <a:avLst/>
            </a:prstGeom>
            <a:solidFill>
              <a:srgbClr val="00B0F0">
                <a:alpha val="54000"/>
              </a:srgbClr>
            </a:solidFill>
          </p:spPr>
          <p:txBody>
            <a:bodyPr wrap="square" rtlCol="0">
              <a:spAutoFit/>
            </a:bodyPr>
            <a:lstStyle/>
            <a:p>
              <a:r>
                <a:rPr lang="en-NZ" sz="900" dirty="0" smtClean="0"/>
                <a:t>Priority for right mode at the right time</a:t>
              </a:r>
              <a:endParaRPr lang="en-NZ" sz="900" dirty="0"/>
            </a:p>
          </p:txBody>
        </p:sp>
        <p:sp>
          <p:nvSpPr>
            <p:cNvPr id="49" name="TextBox 48"/>
            <p:cNvSpPr txBox="1"/>
            <p:nvPr/>
          </p:nvSpPr>
          <p:spPr>
            <a:xfrm>
              <a:off x="5431070" y="1043791"/>
              <a:ext cx="1512168" cy="369332"/>
            </a:xfrm>
            <a:prstGeom prst="rect">
              <a:avLst/>
            </a:prstGeom>
            <a:solidFill>
              <a:srgbClr val="00B0F0">
                <a:alpha val="54000"/>
              </a:srgbClr>
            </a:solidFill>
          </p:spPr>
          <p:txBody>
            <a:bodyPr wrap="square" rtlCol="0">
              <a:spAutoFit/>
            </a:bodyPr>
            <a:lstStyle/>
            <a:p>
              <a:r>
                <a:rPr lang="en-NZ" sz="900" dirty="0" smtClean="0"/>
                <a:t>Optimise use of existing transport system</a:t>
              </a:r>
              <a:endParaRPr lang="en-NZ" sz="900" dirty="0"/>
            </a:p>
          </p:txBody>
        </p:sp>
        <p:sp>
          <p:nvSpPr>
            <p:cNvPr id="50" name="TextBox 49"/>
            <p:cNvSpPr txBox="1"/>
            <p:nvPr/>
          </p:nvSpPr>
          <p:spPr>
            <a:xfrm>
              <a:off x="2242527" y="1829716"/>
              <a:ext cx="1512168" cy="230832"/>
            </a:xfrm>
            <a:prstGeom prst="rect">
              <a:avLst/>
            </a:prstGeom>
            <a:solidFill>
              <a:srgbClr val="00B0F0">
                <a:alpha val="54000"/>
              </a:srgbClr>
            </a:solidFill>
          </p:spPr>
          <p:txBody>
            <a:bodyPr wrap="square" rtlCol="0">
              <a:spAutoFit/>
            </a:bodyPr>
            <a:lstStyle/>
            <a:p>
              <a:r>
                <a:rPr lang="en-NZ" sz="900" dirty="0" smtClean="0"/>
                <a:t>Reclaiming urban space</a:t>
              </a:r>
              <a:endParaRPr lang="en-NZ" sz="900" dirty="0"/>
            </a:p>
          </p:txBody>
        </p:sp>
        <p:sp>
          <p:nvSpPr>
            <p:cNvPr id="51" name="TextBox 50"/>
            <p:cNvSpPr txBox="1"/>
            <p:nvPr/>
          </p:nvSpPr>
          <p:spPr>
            <a:xfrm>
              <a:off x="2346392" y="1541887"/>
              <a:ext cx="1512168" cy="230832"/>
            </a:xfrm>
            <a:prstGeom prst="rect">
              <a:avLst/>
            </a:prstGeom>
            <a:solidFill>
              <a:srgbClr val="00B0F0">
                <a:alpha val="54000"/>
              </a:srgbClr>
            </a:solidFill>
          </p:spPr>
          <p:txBody>
            <a:bodyPr wrap="square" rtlCol="0">
              <a:spAutoFit/>
            </a:bodyPr>
            <a:lstStyle/>
            <a:p>
              <a:r>
                <a:rPr lang="en-NZ" sz="900" dirty="0" smtClean="0"/>
                <a:t>No. of vehicles in CBD</a:t>
              </a:r>
              <a:endParaRPr lang="en-NZ" sz="900" dirty="0"/>
            </a:p>
          </p:txBody>
        </p:sp>
        <p:sp>
          <p:nvSpPr>
            <p:cNvPr id="52" name="TextBox 51"/>
            <p:cNvSpPr txBox="1"/>
            <p:nvPr/>
          </p:nvSpPr>
          <p:spPr>
            <a:xfrm>
              <a:off x="5780655" y="4519215"/>
              <a:ext cx="1512168" cy="369332"/>
            </a:xfrm>
            <a:prstGeom prst="rect">
              <a:avLst/>
            </a:prstGeom>
            <a:solidFill>
              <a:srgbClr val="00B0F0">
                <a:alpha val="54000"/>
              </a:srgbClr>
            </a:solidFill>
          </p:spPr>
          <p:txBody>
            <a:bodyPr wrap="square" rtlCol="0">
              <a:spAutoFit/>
            </a:bodyPr>
            <a:lstStyle/>
            <a:p>
              <a:r>
                <a:rPr lang="en-NZ" sz="900" dirty="0" smtClean="0"/>
                <a:t>Access to key CBD &amp; regional facilities / places</a:t>
              </a:r>
              <a:endParaRPr lang="en-NZ" sz="900" dirty="0"/>
            </a:p>
          </p:txBody>
        </p:sp>
        <p:sp>
          <p:nvSpPr>
            <p:cNvPr id="53" name="TextBox 52"/>
            <p:cNvSpPr txBox="1"/>
            <p:nvPr/>
          </p:nvSpPr>
          <p:spPr>
            <a:xfrm>
              <a:off x="1886186" y="2351451"/>
              <a:ext cx="1512168" cy="230832"/>
            </a:xfrm>
            <a:prstGeom prst="rect">
              <a:avLst/>
            </a:prstGeom>
            <a:solidFill>
              <a:srgbClr val="00B0F0">
                <a:alpha val="54000"/>
              </a:srgbClr>
            </a:solidFill>
          </p:spPr>
          <p:txBody>
            <a:bodyPr wrap="square" rtlCol="0">
              <a:spAutoFit/>
            </a:bodyPr>
            <a:lstStyle/>
            <a:p>
              <a:r>
                <a:rPr lang="en-NZ" sz="900" dirty="0" smtClean="0"/>
                <a:t>People friendly streets</a:t>
              </a:r>
              <a:endParaRPr lang="en-NZ" sz="900" dirty="0"/>
            </a:p>
          </p:txBody>
        </p:sp>
        <p:sp>
          <p:nvSpPr>
            <p:cNvPr id="54" name="TextBox 53"/>
            <p:cNvSpPr txBox="1"/>
            <p:nvPr/>
          </p:nvSpPr>
          <p:spPr>
            <a:xfrm>
              <a:off x="2533484" y="1265821"/>
              <a:ext cx="1512168" cy="230832"/>
            </a:xfrm>
            <a:prstGeom prst="rect">
              <a:avLst/>
            </a:prstGeom>
            <a:solidFill>
              <a:srgbClr val="00B0F0">
                <a:alpha val="54000"/>
              </a:srgbClr>
            </a:solidFill>
          </p:spPr>
          <p:txBody>
            <a:bodyPr wrap="square" rtlCol="0">
              <a:spAutoFit/>
            </a:bodyPr>
            <a:lstStyle/>
            <a:p>
              <a:r>
                <a:rPr lang="en-NZ" sz="900" dirty="0" smtClean="0"/>
                <a:t>Planned growth in CBD</a:t>
              </a:r>
              <a:endParaRPr lang="en-NZ" sz="900" dirty="0"/>
            </a:p>
          </p:txBody>
        </p:sp>
        <p:sp>
          <p:nvSpPr>
            <p:cNvPr id="55" name="TextBox 54"/>
            <p:cNvSpPr txBox="1"/>
            <p:nvPr/>
          </p:nvSpPr>
          <p:spPr>
            <a:xfrm>
              <a:off x="2762044" y="5658838"/>
              <a:ext cx="1512168" cy="230832"/>
            </a:xfrm>
            <a:prstGeom prst="rect">
              <a:avLst/>
            </a:prstGeom>
            <a:solidFill>
              <a:srgbClr val="00B0F0">
                <a:alpha val="54000"/>
              </a:srgbClr>
            </a:solidFill>
          </p:spPr>
          <p:txBody>
            <a:bodyPr wrap="square" rtlCol="0">
              <a:spAutoFit/>
            </a:bodyPr>
            <a:lstStyle/>
            <a:p>
              <a:r>
                <a:rPr lang="en-NZ" sz="900" dirty="0" smtClean="0"/>
                <a:t>Environment &amp; amenity</a:t>
              </a:r>
              <a:endParaRPr lang="en-NZ" sz="900" dirty="0"/>
            </a:p>
          </p:txBody>
        </p:sp>
        <p:sp>
          <p:nvSpPr>
            <p:cNvPr id="56" name="TextBox 55"/>
            <p:cNvSpPr txBox="1"/>
            <p:nvPr/>
          </p:nvSpPr>
          <p:spPr>
            <a:xfrm>
              <a:off x="2141621" y="4836158"/>
              <a:ext cx="1512168" cy="230832"/>
            </a:xfrm>
            <a:prstGeom prst="rect">
              <a:avLst/>
            </a:prstGeom>
            <a:solidFill>
              <a:srgbClr val="00B0F0">
                <a:alpha val="54000"/>
              </a:srgbClr>
            </a:solidFill>
          </p:spPr>
          <p:txBody>
            <a:bodyPr wrap="square" rtlCol="0">
              <a:spAutoFit/>
            </a:bodyPr>
            <a:lstStyle/>
            <a:p>
              <a:r>
                <a:rPr lang="en-NZ" sz="900" dirty="0" smtClean="0"/>
                <a:t>Carbon footprint</a:t>
              </a:r>
              <a:endParaRPr lang="en-NZ" sz="900" dirty="0"/>
            </a:p>
          </p:txBody>
        </p:sp>
        <p:sp>
          <p:nvSpPr>
            <p:cNvPr id="57" name="TextBox 56"/>
            <p:cNvSpPr txBox="1"/>
            <p:nvPr/>
          </p:nvSpPr>
          <p:spPr>
            <a:xfrm>
              <a:off x="4268487" y="493215"/>
              <a:ext cx="1512168" cy="230832"/>
            </a:xfrm>
            <a:prstGeom prst="rect">
              <a:avLst/>
            </a:prstGeom>
            <a:solidFill>
              <a:srgbClr val="00B0F0">
                <a:alpha val="54000"/>
              </a:srgbClr>
            </a:solidFill>
          </p:spPr>
          <p:txBody>
            <a:bodyPr wrap="square" rtlCol="0">
              <a:spAutoFit/>
            </a:bodyPr>
            <a:lstStyle/>
            <a:p>
              <a:r>
                <a:rPr lang="en-NZ" sz="900" dirty="0" smtClean="0"/>
                <a:t>Catchment</a:t>
              </a:r>
              <a:endParaRPr lang="en-NZ" sz="900" dirty="0"/>
            </a:p>
          </p:txBody>
        </p:sp>
        <p:sp>
          <p:nvSpPr>
            <p:cNvPr id="58" name="TextBox 57"/>
            <p:cNvSpPr txBox="1"/>
            <p:nvPr/>
          </p:nvSpPr>
          <p:spPr>
            <a:xfrm>
              <a:off x="5709772" y="1462949"/>
              <a:ext cx="1512168" cy="230832"/>
            </a:xfrm>
            <a:prstGeom prst="rect">
              <a:avLst/>
            </a:prstGeom>
            <a:solidFill>
              <a:srgbClr val="00B0F0">
                <a:alpha val="54000"/>
              </a:srgbClr>
            </a:solidFill>
          </p:spPr>
          <p:txBody>
            <a:bodyPr wrap="square" rtlCol="0">
              <a:spAutoFit/>
            </a:bodyPr>
            <a:lstStyle/>
            <a:p>
              <a:r>
                <a:rPr lang="en-NZ" sz="900" dirty="0" smtClean="0"/>
                <a:t>Capacity</a:t>
              </a:r>
              <a:endParaRPr lang="en-NZ" sz="900" dirty="0"/>
            </a:p>
          </p:txBody>
        </p:sp>
        <p:sp>
          <p:nvSpPr>
            <p:cNvPr id="59" name="TextBox 58"/>
            <p:cNvSpPr txBox="1"/>
            <p:nvPr/>
          </p:nvSpPr>
          <p:spPr>
            <a:xfrm>
              <a:off x="4070034" y="1898555"/>
              <a:ext cx="1512168" cy="230832"/>
            </a:xfrm>
            <a:prstGeom prst="rect">
              <a:avLst/>
            </a:prstGeom>
            <a:solidFill>
              <a:srgbClr val="00B0F0">
                <a:alpha val="54000"/>
              </a:srgbClr>
            </a:solidFill>
          </p:spPr>
          <p:txBody>
            <a:bodyPr wrap="square" rtlCol="0">
              <a:spAutoFit/>
            </a:bodyPr>
            <a:lstStyle/>
            <a:p>
              <a:r>
                <a:rPr lang="en-NZ" sz="900" dirty="0" smtClean="0"/>
                <a:t>Journey experience</a:t>
              </a:r>
              <a:endParaRPr lang="en-NZ" sz="900" dirty="0"/>
            </a:p>
          </p:txBody>
        </p:sp>
        <p:sp>
          <p:nvSpPr>
            <p:cNvPr id="60" name="TextBox 59"/>
            <p:cNvSpPr txBox="1"/>
            <p:nvPr/>
          </p:nvSpPr>
          <p:spPr>
            <a:xfrm>
              <a:off x="6146237" y="4237278"/>
              <a:ext cx="1512168" cy="230832"/>
            </a:xfrm>
            <a:prstGeom prst="rect">
              <a:avLst/>
            </a:prstGeom>
            <a:solidFill>
              <a:srgbClr val="00B0F0">
                <a:alpha val="54000"/>
              </a:srgbClr>
            </a:solidFill>
          </p:spPr>
          <p:txBody>
            <a:bodyPr wrap="square" rtlCol="0">
              <a:spAutoFit/>
            </a:bodyPr>
            <a:lstStyle/>
            <a:p>
              <a:r>
                <a:rPr lang="en-NZ" sz="900" dirty="0" smtClean="0"/>
                <a:t>Reliability</a:t>
              </a:r>
              <a:endParaRPr lang="en-NZ" sz="900" dirty="0"/>
            </a:p>
          </p:txBody>
        </p:sp>
        <p:sp>
          <p:nvSpPr>
            <p:cNvPr id="61" name="TextBox 60"/>
            <p:cNvSpPr txBox="1"/>
            <p:nvPr/>
          </p:nvSpPr>
          <p:spPr>
            <a:xfrm>
              <a:off x="4634069" y="761854"/>
              <a:ext cx="1512168" cy="230832"/>
            </a:xfrm>
            <a:prstGeom prst="rect">
              <a:avLst/>
            </a:prstGeom>
            <a:solidFill>
              <a:srgbClr val="00B0F0">
                <a:alpha val="54000"/>
              </a:srgbClr>
            </a:solidFill>
          </p:spPr>
          <p:txBody>
            <a:bodyPr wrap="square" rtlCol="0">
              <a:spAutoFit/>
            </a:bodyPr>
            <a:lstStyle/>
            <a:p>
              <a:r>
                <a:rPr lang="en-NZ" sz="900" dirty="0" smtClean="0"/>
                <a:t>Patronage</a:t>
              </a:r>
              <a:endParaRPr lang="en-NZ" sz="900" dirty="0"/>
            </a:p>
          </p:txBody>
        </p:sp>
        <p:sp>
          <p:nvSpPr>
            <p:cNvPr id="63" name="TextBox 62"/>
            <p:cNvSpPr txBox="1"/>
            <p:nvPr/>
          </p:nvSpPr>
          <p:spPr>
            <a:xfrm>
              <a:off x="2967477" y="1008095"/>
              <a:ext cx="1512168" cy="230832"/>
            </a:xfrm>
            <a:prstGeom prst="rect">
              <a:avLst/>
            </a:prstGeom>
            <a:solidFill>
              <a:srgbClr val="00B0F0">
                <a:alpha val="54000"/>
              </a:srgbClr>
            </a:solidFill>
          </p:spPr>
          <p:txBody>
            <a:bodyPr wrap="square" rtlCol="0">
              <a:spAutoFit/>
            </a:bodyPr>
            <a:lstStyle/>
            <a:p>
              <a:r>
                <a:rPr lang="en-NZ" sz="900" dirty="0" smtClean="0"/>
                <a:t>Transport Choice</a:t>
              </a:r>
              <a:endParaRPr lang="en-NZ" sz="900" dirty="0"/>
            </a:p>
          </p:txBody>
        </p:sp>
        <p:sp>
          <p:nvSpPr>
            <p:cNvPr id="64" name="TextBox 63"/>
            <p:cNvSpPr txBox="1"/>
            <p:nvPr/>
          </p:nvSpPr>
          <p:spPr>
            <a:xfrm>
              <a:off x="1729960" y="2746040"/>
              <a:ext cx="1512168" cy="230832"/>
            </a:xfrm>
            <a:prstGeom prst="rect">
              <a:avLst/>
            </a:prstGeom>
            <a:solidFill>
              <a:srgbClr val="00B0F0">
                <a:alpha val="54000"/>
              </a:srgbClr>
            </a:solidFill>
          </p:spPr>
          <p:txBody>
            <a:bodyPr wrap="square" rtlCol="0">
              <a:spAutoFit/>
            </a:bodyPr>
            <a:lstStyle/>
            <a:p>
              <a:r>
                <a:rPr lang="en-NZ" sz="900" dirty="0" smtClean="0"/>
                <a:t>Personal Safety</a:t>
              </a:r>
              <a:endParaRPr lang="en-NZ" sz="900" dirty="0"/>
            </a:p>
          </p:txBody>
        </p:sp>
        <p:sp>
          <p:nvSpPr>
            <p:cNvPr id="65" name="TextBox 64"/>
            <p:cNvSpPr txBox="1"/>
            <p:nvPr/>
          </p:nvSpPr>
          <p:spPr>
            <a:xfrm>
              <a:off x="1708035" y="3092560"/>
              <a:ext cx="1512168" cy="230832"/>
            </a:xfrm>
            <a:prstGeom prst="rect">
              <a:avLst/>
            </a:prstGeom>
            <a:solidFill>
              <a:srgbClr val="00B0F0">
                <a:alpha val="54000"/>
              </a:srgbClr>
            </a:solidFill>
          </p:spPr>
          <p:txBody>
            <a:bodyPr wrap="square" rtlCol="0">
              <a:spAutoFit/>
            </a:bodyPr>
            <a:lstStyle/>
            <a:p>
              <a:r>
                <a:rPr lang="en-NZ" sz="900" dirty="0" smtClean="0"/>
                <a:t>Road Safety</a:t>
              </a:r>
              <a:endParaRPr lang="en-NZ" sz="900" dirty="0"/>
            </a:p>
          </p:txBody>
        </p:sp>
        <p:sp>
          <p:nvSpPr>
            <p:cNvPr id="66" name="TextBox 65"/>
            <p:cNvSpPr txBox="1"/>
            <p:nvPr/>
          </p:nvSpPr>
          <p:spPr>
            <a:xfrm>
              <a:off x="6331968" y="3832813"/>
              <a:ext cx="1512168" cy="230832"/>
            </a:xfrm>
            <a:prstGeom prst="rect">
              <a:avLst/>
            </a:prstGeom>
            <a:solidFill>
              <a:srgbClr val="00B0F0">
                <a:alpha val="54000"/>
              </a:srgbClr>
            </a:solidFill>
          </p:spPr>
          <p:txBody>
            <a:bodyPr wrap="square" rtlCol="0">
              <a:spAutoFit/>
            </a:bodyPr>
            <a:lstStyle/>
            <a:p>
              <a:r>
                <a:rPr lang="en-NZ" sz="900" dirty="0" smtClean="0"/>
                <a:t>Journey time predictability</a:t>
              </a:r>
              <a:endParaRPr lang="en-NZ" sz="900" dirty="0"/>
            </a:p>
          </p:txBody>
        </p:sp>
        <p:sp>
          <p:nvSpPr>
            <p:cNvPr id="67" name="TextBox 66"/>
            <p:cNvSpPr txBox="1"/>
            <p:nvPr/>
          </p:nvSpPr>
          <p:spPr>
            <a:xfrm>
              <a:off x="1777400" y="4064757"/>
              <a:ext cx="1512168" cy="230832"/>
            </a:xfrm>
            <a:prstGeom prst="rect">
              <a:avLst/>
            </a:prstGeom>
            <a:solidFill>
              <a:srgbClr val="00B0F0">
                <a:alpha val="54000"/>
              </a:srgbClr>
            </a:solidFill>
          </p:spPr>
          <p:txBody>
            <a:bodyPr wrap="square" rtlCol="0">
              <a:spAutoFit/>
            </a:bodyPr>
            <a:lstStyle/>
            <a:p>
              <a:r>
                <a:rPr lang="en-NZ" sz="900" dirty="0" smtClean="0"/>
                <a:t>Cultural &amp; heritage values</a:t>
              </a:r>
              <a:endParaRPr lang="en-NZ" sz="900" dirty="0"/>
            </a:p>
          </p:txBody>
        </p:sp>
        <p:sp>
          <p:nvSpPr>
            <p:cNvPr id="68" name="TextBox 67"/>
            <p:cNvSpPr txBox="1"/>
            <p:nvPr/>
          </p:nvSpPr>
          <p:spPr>
            <a:xfrm>
              <a:off x="1739678" y="3498607"/>
              <a:ext cx="1512168" cy="230832"/>
            </a:xfrm>
            <a:prstGeom prst="rect">
              <a:avLst/>
            </a:prstGeom>
            <a:solidFill>
              <a:srgbClr val="00B0F0">
                <a:alpha val="54000"/>
              </a:srgbClr>
            </a:solidFill>
          </p:spPr>
          <p:txBody>
            <a:bodyPr wrap="square" rtlCol="0">
              <a:spAutoFit/>
            </a:bodyPr>
            <a:lstStyle/>
            <a:p>
              <a:r>
                <a:rPr lang="en-NZ" sz="900" dirty="0" smtClean="0"/>
                <a:t>Urban amenity values</a:t>
              </a:r>
              <a:endParaRPr lang="en-NZ" sz="900" dirty="0"/>
            </a:p>
          </p:txBody>
        </p:sp>
        <p:sp>
          <p:nvSpPr>
            <p:cNvPr id="69" name="TextBox 68"/>
            <p:cNvSpPr txBox="1"/>
            <p:nvPr/>
          </p:nvSpPr>
          <p:spPr>
            <a:xfrm>
              <a:off x="6367410" y="2919407"/>
              <a:ext cx="1512168" cy="230832"/>
            </a:xfrm>
            <a:prstGeom prst="rect">
              <a:avLst/>
            </a:prstGeom>
            <a:solidFill>
              <a:srgbClr val="00B0F0">
                <a:alpha val="54000"/>
              </a:srgbClr>
            </a:solidFill>
          </p:spPr>
          <p:txBody>
            <a:bodyPr wrap="square" rtlCol="0">
              <a:spAutoFit/>
            </a:bodyPr>
            <a:lstStyle/>
            <a:p>
              <a:r>
                <a:rPr lang="en-NZ" sz="900" dirty="0" smtClean="0"/>
                <a:t>City productivity</a:t>
              </a:r>
              <a:endParaRPr lang="en-NZ" sz="900" dirty="0"/>
            </a:p>
          </p:txBody>
        </p:sp>
        <p:sp>
          <p:nvSpPr>
            <p:cNvPr id="70" name="TextBox 69"/>
            <p:cNvSpPr txBox="1"/>
            <p:nvPr/>
          </p:nvSpPr>
          <p:spPr>
            <a:xfrm>
              <a:off x="6176546" y="2537035"/>
              <a:ext cx="1533385" cy="369332"/>
            </a:xfrm>
            <a:prstGeom prst="rect">
              <a:avLst/>
            </a:prstGeom>
            <a:solidFill>
              <a:srgbClr val="00B0F0">
                <a:alpha val="54000"/>
              </a:srgbClr>
            </a:solidFill>
          </p:spPr>
          <p:txBody>
            <a:bodyPr wrap="square" rtlCol="0">
              <a:spAutoFit/>
            </a:bodyPr>
            <a:lstStyle/>
            <a:p>
              <a:r>
                <a:rPr lang="en-NZ" sz="900" dirty="0" smtClean="0"/>
                <a:t>Urban growth &amp; intensification (CBD focus)</a:t>
              </a:r>
              <a:endParaRPr lang="en-NZ" sz="900" dirty="0"/>
            </a:p>
          </p:txBody>
        </p:sp>
        <p:sp>
          <p:nvSpPr>
            <p:cNvPr id="71" name="TextBox 70"/>
            <p:cNvSpPr txBox="1"/>
            <p:nvPr/>
          </p:nvSpPr>
          <p:spPr>
            <a:xfrm>
              <a:off x="6362616" y="3173154"/>
              <a:ext cx="1512168" cy="230832"/>
            </a:xfrm>
            <a:prstGeom prst="rect">
              <a:avLst/>
            </a:prstGeom>
            <a:solidFill>
              <a:srgbClr val="00B0F0">
                <a:alpha val="54000"/>
              </a:srgbClr>
            </a:solidFill>
          </p:spPr>
          <p:txBody>
            <a:bodyPr wrap="square" rtlCol="0">
              <a:spAutoFit/>
            </a:bodyPr>
            <a:lstStyle/>
            <a:p>
              <a:r>
                <a:rPr lang="en-NZ" sz="900" dirty="0" smtClean="0"/>
                <a:t>Regional economy growth</a:t>
              </a:r>
              <a:endParaRPr lang="en-NZ" sz="900" dirty="0"/>
            </a:p>
          </p:txBody>
        </p:sp>
        <p:sp>
          <p:nvSpPr>
            <p:cNvPr id="72" name="TextBox 71"/>
            <p:cNvSpPr txBox="1"/>
            <p:nvPr/>
          </p:nvSpPr>
          <p:spPr>
            <a:xfrm>
              <a:off x="6367017" y="3420758"/>
              <a:ext cx="1512168" cy="230832"/>
            </a:xfrm>
            <a:prstGeom prst="rect">
              <a:avLst/>
            </a:prstGeom>
            <a:solidFill>
              <a:srgbClr val="00B0F0">
                <a:alpha val="54000"/>
              </a:srgbClr>
            </a:solidFill>
          </p:spPr>
          <p:txBody>
            <a:bodyPr wrap="square" rtlCol="0">
              <a:spAutoFit/>
            </a:bodyPr>
            <a:lstStyle/>
            <a:p>
              <a:r>
                <a:rPr lang="en-NZ" sz="900" dirty="0" smtClean="0"/>
                <a:t>Access to CBD &amp; Ports</a:t>
              </a:r>
              <a:endParaRPr lang="en-NZ" sz="900" dirty="0"/>
            </a:p>
          </p:txBody>
        </p:sp>
        <p:sp>
          <p:nvSpPr>
            <p:cNvPr id="73" name="TextBox 72"/>
            <p:cNvSpPr txBox="1"/>
            <p:nvPr/>
          </p:nvSpPr>
          <p:spPr>
            <a:xfrm>
              <a:off x="4835642" y="6080996"/>
              <a:ext cx="1512168" cy="369332"/>
            </a:xfrm>
            <a:prstGeom prst="rect">
              <a:avLst/>
            </a:prstGeom>
            <a:solidFill>
              <a:srgbClr val="00B0F0">
                <a:alpha val="54000"/>
              </a:srgbClr>
            </a:solidFill>
          </p:spPr>
          <p:txBody>
            <a:bodyPr wrap="square" rtlCol="0">
              <a:spAutoFit/>
            </a:bodyPr>
            <a:lstStyle/>
            <a:p>
              <a:r>
                <a:rPr lang="en-NZ" sz="900" dirty="0" smtClean="0"/>
                <a:t>Natural hazard &amp; climate change resilience</a:t>
              </a:r>
              <a:endParaRPr lang="en-NZ" sz="900" dirty="0"/>
            </a:p>
          </p:txBody>
        </p:sp>
        <p:sp>
          <p:nvSpPr>
            <p:cNvPr id="74" name="TextBox 73"/>
            <p:cNvSpPr txBox="1"/>
            <p:nvPr/>
          </p:nvSpPr>
          <p:spPr>
            <a:xfrm>
              <a:off x="5827021" y="5272141"/>
              <a:ext cx="1512168" cy="230832"/>
            </a:xfrm>
            <a:prstGeom prst="rect">
              <a:avLst/>
            </a:prstGeom>
            <a:solidFill>
              <a:srgbClr val="00B0F0">
                <a:alpha val="54000"/>
              </a:srgbClr>
            </a:solidFill>
          </p:spPr>
          <p:txBody>
            <a:bodyPr wrap="square" rtlCol="0">
              <a:spAutoFit/>
            </a:bodyPr>
            <a:lstStyle/>
            <a:p>
              <a:r>
                <a:rPr lang="en-NZ" sz="900" dirty="0" smtClean="0"/>
                <a:t>Delivery &amp; Strategy</a:t>
              </a:r>
              <a:endParaRPr lang="en-NZ" sz="900" dirty="0"/>
            </a:p>
          </p:txBody>
        </p:sp>
        <p:sp>
          <p:nvSpPr>
            <p:cNvPr id="75" name="TextBox 74"/>
            <p:cNvSpPr txBox="1"/>
            <p:nvPr/>
          </p:nvSpPr>
          <p:spPr>
            <a:xfrm>
              <a:off x="4857216" y="4979586"/>
              <a:ext cx="1512168" cy="230832"/>
            </a:xfrm>
            <a:prstGeom prst="rect">
              <a:avLst/>
            </a:prstGeom>
            <a:solidFill>
              <a:srgbClr val="00B0F0">
                <a:alpha val="54000"/>
              </a:srgbClr>
            </a:solidFill>
          </p:spPr>
          <p:txBody>
            <a:bodyPr wrap="square" rtlCol="0">
              <a:spAutoFit/>
            </a:bodyPr>
            <a:lstStyle/>
            <a:p>
              <a:r>
                <a:rPr lang="en-NZ" sz="900" dirty="0" smtClean="0"/>
                <a:t>Network resilience</a:t>
              </a:r>
              <a:endParaRPr lang="en-NZ" sz="900" dirty="0"/>
            </a:p>
          </p:txBody>
        </p:sp>
        <p:sp>
          <p:nvSpPr>
            <p:cNvPr id="76" name="TextBox 75"/>
            <p:cNvSpPr txBox="1"/>
            <p:nvPr/>
          </p:nvSpPr>
          <p:spPr>
            <a:xfrm>
              <a:off x="5357701" y="5636050"/>
              <a:ext cx="1512168" cy="369332"/>
            </a:xfrm>
            <a:prstGeom prst="rect">
              <a:avLst/>
            </a:prstGeom>
            <a:solidFill>
              <a:srgbClr val="00B0F0">
                <a:alpha val="54000"/>
              </a:srgbClr>
            </a:solidFill>
          </p:spPr>
          <p:txBody>
            <a:bodyPr wrap="square" rtlCol="0">
              <a:spAutoFit/>
            </a:bodyPr>
            <a:lstStyle/>
            <a:p>
              <a:r>
                <a:rPr lang="en-NZ" sz="900" dirty="0" smtClean="0"/>
                <a:t>Flexible, adaptable &amp; responsive to futures</a:t>
              </a:r>
              <a:endParaRPr lang="en-NZ" sz="900" dirty="0"/>
            </a:p>
          </p:txBody>
        </p:sp>
        <p:sp>
          <p:nvSpPr>
            <p:cNvPr id="77" name="TextBox 76"/>
            <p:cNvSpPr txBox="1"/>
            <p:nvPr/>
          </p:nvSpPr>
          <p:spPr>
            <a:xfrm>
              <a:off x="2839992" y="5292771"/>
              <a:ext cx="1569742" cy="230832"/>
            </a:xfrm>
            <a:prstGeom prst="rect">
              <a:avLst/>
            </a:prstGeom>
            <a:solidFill>
              <a:srgbClr val="00B0F0">
                <a:alpha val="54000"/>
              </a:srgbClr>
            </a:solidFill>
          </p:spPr>
          <p:txBody>
            <a:bodyPr wrap="square" rtlCol="0">
              <a:spAutoFit/>
            </a:bodyPr>
            <a:lstStyle/>
            <a:p>
              <a:r>
                <a:rPr lang="en-NZ" sz="900" dirty="0" smtClean="0"/>
                <a:t>Connected green corridors</a:t>
              </a:r>
              <a:endParaRPr lang="en-NZ" sz="900" dirty="0"/>
            </a:p>
          </p:txBody>
        </p:sp>
        <p:grpSp>
          <p:nvGrpSpPr>
            <p:cNvPr id="5" name="Group 41"/>
            <p:cNvGrpSpPr/>
            <p:nvPr/>
          </p:nvGrpSpPr>
          <p:grpSpPr>
            <a:xfrm>
              <a:off x="1403648" y="188640"/>
              <a:ext cx="6696744" cy="6676180"/>
              <a:chOff x="1670125" y="258079"/>
              <a:chExt cx="6500405" cy="6534734"/>
            </a:xfrm>
          </p:grpSpPr>
          <p:sp>
            <p:nvSpPr>
              <p:cNvPr id="46" name="Flowchart: Or 45"/>
              <p:cNvSpPr/>
              <p:nvPr/>
            </p:nvSpPr>
            <p:spPr>
              <a:xfrm>
                <a:off x="1743494" y="258079"/>
                <a:ext cx="6372181" cy="6525345"/>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62" name="Flowchart: Or 61"/>
              <p:cNvSpPr/>
              <p:nvPr/>
            </p:nvSpPr>
            <p:spPr>
              <a:xfrm rot="19879858">
                <a:off x="1696838" y="312833"/>
                <a:ext cx="6411591" cy="6425227"/>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78" name="Flowchart: Or 77"/>
              <p:cNvSpPr/>
              <p:nvPr/>
            </p:nvSpPr>
            <p:spPr>
              <a:xfrm rot="18045632">
                <a:off x="1699972" y="289049"/>
                <a:ext cx="6459226" cy="6481891"/>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79" name="Donut 78"/>
              <p:cNvSpPr/>
              <p:nvPr/>
            </p:nvSpPr>
            <p:spPr>
              <a:xfrm>
                <a:off x="1670125" y="258079"/>
                <a:ext cx="6480720" cy="6534734"/>
              </a:xfrm>
              <a:prstGeom prst="donut">
                <a:avLst>
                  <a:gd name="adj" fmla="val 94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solidFill>
                    <a:schemeClr val="tx1"/>
                  </a:solidFill>
                </a:endParaRPr>
              </a:p>
            </p:txBody>
          </p:sp>
          <p:pic>
            <p:nvPicPr>
              <p:cNvPr id="80"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502388" y="2135279"/>
                <a:ext cx="2869812" cy="2848421"/>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grpSp>
      <p:pic>
        <p:nvPicPr>
          <p:cNvPr id="43" name="Picture 42"/>
          <p:cNvPicPr>
            <a:picLocks noChangeAspect="1"/>
          </p:cNvPicPr>
          <p:nvPr/>
        </p:nvPicPr>
        <p:blipFill>
          <a:blip r:embed="rId3"/>
          <a:stretch>
            <a:fillRect/>
          </a:stretch>
        </p:blipFill>
        <p:spPr>
          <a:xfrm>
            <a:off x="3554777" y="3420105"/>
            <a:ext cx="140809" cy="117341"/>
          </a:xfrm>
          <a:prstGeom prst="rect">
            <a:avLst/>
          </a:prstGeom>
        </p:spPr>
      </p:pic>
      <p:pic>
        <p:nvPicPr>
          <p:cNvPr id="44" name="Picture 43"/>
          <p:cNvPicPr>
            <a:picLocks noChangeAspect="1"/>
          </p:cNvPicPr>
          <p:nvPr/>
        </p:nvPicPr>
        <p:blipFill>
          <a:blip r:embed="rId4"/>
          <a:stretch>
            <a:fillRect/>
          </a:stretch>
        </p:blipFill>
        <p:spPr>
          <a:xfrm>
            <a:off x="5008281" y="2619980"/>
            <a:ext cx="170145" cy="111474"/>
          </a:xfrm>
          <a:prstGeom prst="rect">
            <a:avLst/>
          </a:prstGeom>
        </p:spPr>
      </p:pic>
      <p:pic>
        <p:nvPicPr>
          <p:cNvPr id="81" name="Picture 80"/>
          <p:cNvPicPr>
            <a:picLocks noChangeAspect="1"/>
          </p:cNvPicPr>
          <p:nvPr/>
        </p:nvPicPr>
        <p:blipFill>
          <a:blip r:embed="rId5"/>
          <a:stretch>
            <a:fillRect/>
          </a:stretch>
        </p:blipFill>
        <p:spPr>
          <a:xfrm>
            <a:off x="3834392" y="4455576"/>
            <a:ext cx="123208" cy="170145"/>
          </a:xfrm>
          <a:prstGeom prst="rect">
            <a:avLst/>
          </a:prstGeom>
        </p:spPr>
      </p:pic>
      <p:pic>
        <p:nvPicPr>
          <p:cNvPr id="82" name="Picture 81"/>
          <p:cNvPicPr>
            <a:picLocks noChangeAspect="1"/>
          </p:cNvPicPr>
          <p:nvPr/>
        </p:nvPicPr>
        <p:blipFill>
          <a:blip r:embed="rId6"/>
          <a:stretch>
            <a:fillRect/>
          </a:stretch>
        </p:blipFill>
        <p:spPr>
          <a:xfrm>
            <a:off x="3824538" y="2858819"/>
            <a:ext cx="170145" cy="93873"/>
          </a:xfrm>
          <a:prstGeom prst="rect">
            <a:avLst/>
          </a:prstGeom>
        </p:spPr>
      </p:pic>
      <p:pic>
        <p:nvPicPr>
          <p:cNvPr id="83" name="Picture 82"/>
          <p:cNvPicPr>
            <a:picLocks noChangeAspect="1"/>
          </p:cNvPicPr>
          <p:nvPr/>
        </p:nvPicPr>
        <p:blipFill>
          <a:blip r:embed="rId7"/>
          <a:stretch>
            <a:fillRect/>
          </a:stretch>
        </p:blipFill>
        <p:spPr>
          <a:xfrm>
            <a:off x="5552563" y="2889839"/>
            <a:ext cx="146676" cy="123208"/>
          </a:xfrm>
          <a:prstGeom prst="rect">
            <a:avLst/>
          </a:prstGeom>
        </p:spPr>
      </p:pic>
      <p:pic>
        <p:nvPicPr>
          <p:cNvPr id="84" name="Picture 83"/>
          <p:cNvPicPr>
            <a:picLocks noChangeAspect="1"/>
          </p:cNvPicPr>
          <p:nvPr/>
        </p:nvPicPr>
        <p:blipFill>
          <a:blip r:embed="rId8"/>
          <a:stretch>
            <a:fillRect/>
          </a:stretch>
        </p:blipFill>
        <p:spPr>
          <a:xfrm>
            <a:off x="4978603" y="4797152"/>
            <a:ext cx="111474" cy="134942"/>
          </a:xfrm>
          <a:prstGeom prst="rect">
            <a:avLst/>
          </a:prstGeom>
        </p:spPr>
      </p:pic>
      <p:pic>
        <p:nvPicPr>
          <p:cNvPr id="85" name="Picture 84"/>
          <p:cNvPicPr>
            <a:picLocks noChangeAspect="1"/>
          </p:cNvPicPr>
          <p:nvPr/>
        </p:nvPicPr>
        <p:blipFill>
          <a:blip r:embed="rId9"/>
          <a:stretch>
            <a:fillRect/>
          </a:stretch>
        </p:blipFill>
        <p:spPr>
          <a:xfrm>
            <a:off x="3521511" y="3988132"/>
            <a:ext cx="140809" cy="123208"/>
          </a:xfrm>
          <a:prstGeom prst="rect">
            <a:avLst/>
          </a:prstGeom>
        </p:spPr>
      </p:pic>
      <p:pic>
        <p:nvPicPr>
          <p:cNvPr id="86" name="Picture 85"/>
          <p:cNvPicPr>
            <a:picLocks noChangeAspect="1"/>
          </p:cNvPicPr>
          <p:nvPr/>
        </p:nvPicPr>
        <p:blipFill>
          <a:blip r:embed="rId10"/>
          <a:stretch>
            <a:fillRect/>
          </a:stretch>
        </p:blipFill>
        <p:spPr>
          <a:xfrm>
            <a:off x="5872377" y="4038975"/>
            <a:ext cx="117341" cy="117341"/>
          </a:xfrm>
          <a:prstGeom prst="rect">
            <a:avLst/>
          </a:prstGeom>
        </p:spPr>
      </p:pic>
      <p:pic>
        <p:nvPicPr>
          <p:cNvPr id="87" name="Picture 86"/>
          <p:cNvPicPr>
            <a:picLocks noChangeAspect="1"/>
          </p:cNvPicPr>
          <p:nvPr/>
        </p:nvPicPr>
        <p:blipFill>
          <a:blip r:embed="rId11"/>
          <a:stretch>
            <a:fillRect/>
          </a:stretch>
        </p:blipFill>
        <p:spPr>
          <a:xfrm>
            <a:off x="4425324" y="4754775"/>
            <a:ext cx="146676" cy="129075"/>
          </a:xfrm>
          <a:prstGeom prst="rect">
            <a:avLst/>
          </a:prstGeom>
        </p:spPr>
      </p:pic>
      <p:pic>
        <p:nvPicPr>
          <p:cNvPr id="88" name="Picture 87"/>
          <p:cNvPicPr>
            <a:picLocks noChangeAspect="1"/>
          </p:cNvPicPr>
          <p:nvPr/>
        </p:nvPicPr>
        <p:blipFill>
          <a:blip r:embed="rId12"/>
          <a:stretch>
            <a:fillRect/>
          </a:stretch>
        </p:blipFill>
        <p:spPr>
          <a:xfrm>
            <a:off x="5836817" y="3339104"/>
            <a:ext cx="158411" cy="152544"/>
          </a:xfrm>
          <a:prstGeom prst="rect">
            <a:avLst/>
          </a:prstGeom>
        </p:spPr>
      </p:pic>
      <p:pic>
        <p:nvPicPr>
          <p:cNvPr id="89" name="Picture 88"/>
          <p:cNvPicPr>
            <a:picLocks noChangeAspect="1"/>
          </p:cNvPicPr>
          <p:nvPr/>
        </p:nvPicPr>
        <p:blipFill>
          <a:blip r:embed="rId13"/>
          <a:stretch>
            <a:fillRect/>
          </a:stretch>
        </p:blipFill>
        <p:spPr>
          <a:xfrm>
            <a:off x="4407722" y="2526760"/>
            <a:ext cx="164278" cy="152544"/>
          </a:xfrm>
          <a:prstGeom prst="rect">
            <a:avLst/>
          </a:prstGeom>
        </p:spPr>
      </p:pic>
      <p:pic>
        <p:nvPicPr>
          <p:cNvPr id="90" name="Picture 89"/>
          <p:cNvPicPr>
            <a:picLocks noChangeAspect="1"/>
          </p:cNvPicPr>
          <p:nvPr/>
        </p:nvPicPr>
        <p:blipFill>
          <a:blip r:embed="rId14"/>
          <a:stretch>
            <a:fillRect/>
          </a:stretch>
        </p:blipFill>
        <p:spPr>
          <a:xfrm>
            <a:off x="5482706" y="4509120"/>
            <a:ext cx="187746" cy="99740"/>
          </a:xfrm>
          <a:prstGeom prst="rect">
            <a:avLst/>
          </a:prstGeom>
        </p:spPr>
      </p:pic>
      <p:sp>
        <p:nvSpPr>
          <p:cNvPr id="4" name="TextBox 3"/>
          <p:cNvSpPr txBox="1"/>
          <p:nvPr/>
        </p:nvSpPr>
        <p:spPr>
          <a:xfrm>
            <a:off x="204911" y="434824"/>
            <a:ext cx="1624745" cy="830997"/>
          </a:xfrm>
          <a:prstGeom prst="rect">
            <a:avLst/>
          </a:prstGeom>
          <a:noFill/>
        </p:spPr>
        <p:txBody>
          <a:bodyPr wrap="square" rtlCol="0">
            <a:spAutoFit/>
          </a:bodyPr>
          <a:lstStyle/>
          <a:p>
            <a:r>
              <a:rPr lang="en-NZ" sz="2400" b="1" dirty="0">
                <a:solidFill>
                  <a:srgbClr val="0070C0"/>
                </a:solidFill>
              </a:rPr>
              <a:t>Focus areas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44420129"/>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337616" y="2646195"/>
            <a:ext cx="1512168" cy="1323439"/>
          </a:xfrm>
          <a:prstGeom prst="rect">
            <a:avLst/>
          </a:prstGeom>
          <a:solidFill>
            <a:srgbClr val="00B050">
              <a:alpha val="54000"/>
            </a:srgbClr>
          </a:solidFill>
        </p:spPr>
        <p:txBody>
          <a:bodyPr wrap="square" rtlCol="0">
            <a:spAutoFit/>
          </a:bodyPr>
          <a:lstStyle/>
          <a:p>
            <a:r>
              <a:rPr lang="en-NZ" sz="1000" b="1" dirty="0"/>
              <a:t>Strong Economy </a:t>
            </a:r>
            <a:r>
              <a:rPr lang="en-NZ" sz="1000" dirty="0" smtClean="0"/>
              <a:t>A </a:t>
            </a:r>
            <a:r>
              <a:rPr lang="en-NZ" sz="1000" dirty="0"/>
              <a:t>thriving and diverse economy supported by high quality </a:t>
            </a:r>
            <a:r>
              <a:rPr lang="en-NZ" sz="1000" dirty="0" smtClean="0"/>
              <a:t>infrastructure </a:t>
            </a:r>
            <a:r>
              <a:rPr lang="en-NZ" sz="1000" dirty="0"/>
              <a:t>that retains and grows businesses and employment </a:t>
            </a:r>
          </a:p>
        </p:txBody>
      </p:sp>
      <p:sp>
        <p:nvSpPr>
          <p:cNvPr id="7" name="TextBox 6"/>
          <p:cNvSpPr txBox="1"/>
          <p:nvPr/>
        </p:nvSpPr>
        <p:spPr>
          <a:xfrm>
            <a:off x="1969377" y="2663438"/>
            <a:ext cx="1512168" cy="1323439"/>
          </a:xfrm>
          <a:prstGeom prst="rect">
            <a:avLst/>
          </a:prstGeom>
          <a:solidFill>
            <a:srgbClr val="00B050">
              <a:alpha val="54000"/>
            </a:srgbClr>
          </a:solidFill>
        </p:spPr>
        <p:txBody>
          <a:bodyPr wrap="square" rtlCol="0">
            <a:spAutoFit/>
          </a:bodyPr>
          <a:lstStyle/>
          <a:p>
            <a:r>
              <a:rPr lang="en-NZ" sz="1000" b="1" dirty="0"/>
              <a:t>Connected Community </a:t>
            </a:r>
            <a:r>
              <a:rPr lang="en-NZ" sz="1000" dirty="0"/>
              <a:t>	 People are able to move around the region efficiently and </a:t>
            </a:r>
            <a:r>
              <a:rPr lang="en-NZ" sz="1000" b="1" dirty="0"/>
              <a:t>communications</a:t>
            </a:r>
            <a:r>
              <a:rPr lang="en-NZ" sz="1000" dirty="0"/>
              <a:t> networks are effective and accessible </a:t>
            </a:r>
          </a:p>
        </p:txBody>
      </p:sp>
      <p:sp>
        <p:nvSpPr>
          <p:cNvPr id="8" name="TextBox 7"/>
          <p:cNvSpPr txBox="1"/>
          <p:nvPr/>
        </p:nvSpPr>
        <p:spPr>
          <a:xfrm>
            <a:off x="3559124" y="2657324"/>
            <a:ext cx="1512168" cy="1169551"/>
          </a:xfrm>
          <a:prstGeom prst="rect">
            <a:avLst/>
          </a:prstGeom>
          <a:solidFill>
            <a:srgbClr val="00B050">
              <a:alpha val="52000"/>
            </a:srgbClr>
          </a:solidFill>
        </p:spPr>
        <p:txBody>
          <a:bodyPr wrap="square" rtlCol="0">
            <a:spAutoFit/>
          </a:bodyPr>
          <a:lstStyle/>
          <a:p>
            <a:r>
              <a:rPr lang="en-NZ" sz="1000" b="1" dirty="0"/>
              <a:t>Resilient </a:t>
            </a:r>
            <a:r>
              <a:rPr lang="en-NZ" sz="1000" b="1" dirty="0" smtClean="0"/>
              <a:t>Community</a:t>
            </a:r>
            <a:r>
              <a:rPr lang="en-NZ" sz="1000" dirty="0" smtClean="0"/>
              <a:t> </a:t>
            </a:r>
            <a:r>
              <a:rPr lang="en-NZ" sz="1000" dirty="0"/>
              <a:t>A regional community that plans for the future, adapts to climate change and is prepared for emergencies </a:t>
            </a:r>
            <a:endParaRPr lang="en-NZ" dirty="0"/>
          </a:p>
        </p:txBody>
      </p:sp>
      <p:sp>
        <p:nvSpPr>
          <p:cNvPr id="9" name="TextBox 8"/>
          <p:cNvSpPr txBox="1"/>
          <p:nvPr/>
        </p:nvSpPr>
        <p:spPr>
          <a:xfrm>
            <a:off x="5161790" y="2649515"/>
            <a:ext cx="1512168" cy="1169551"/>
          </a:xfrm>
          <a:prstGeom prst="rect">
            <a:avLst/>
          </a:prstGeom>
          <a:solidFill>
            <a:srgbClr val="00B050">
              <a:alpha val="54000"/>
            </a:srgbClr>
          </a:solidFill>
        </p:spPr>
        <p:txBody>
          <a:bodyPr wrap="square" rtlCol="0">
            <a:spAutoFit/>
          </a:bodyPr>
          <a:lstStyle/>
          <a:p>
            <a:r>
              <a:rPr lang="en-NZ" sz="1000" b="1" dirty="0"/>
              <a:t>Healthy </a:t>
            </a:r>
            <a:r>
              <a:rPr lang="en-NZ" sz="1000" b="1" dirty="0" smtClean="0"/>
              <a:t>Environment </a:t>
            </a:r>
            <a:r>
              <a:rPr lang="en-NZ" sz="1000" dirty="0" smtClean="0"/>
              <a:t> </a:t>
            </a:r>
            <a:r>
              <a:rPr lang="en-NZ" sz="1000" dirty="0"/>
              <a:t>An environment with clean air, fresh water, healthy </a:t>
            </a:r>
            <a:r>
              <a:rPr lang="en-NZ" sz="1000" b="1" dirty="0"/>
              <a:t>soils</a:t>
            </a:r>
            <a:r>
              <a:rPr lang="en-NZ" sz="1000" dirty="0"/>
              <a:t> and diverse ecosystems that supports community </a:t>
            </a:r>
            <a:r>
              <a:rPr lang="en-NZ" sz="1000" b="1" dirty="0"/>
              <a:t>needs </a:t>
            </a:r>
            <a:endParaRPr lang="en-NZ" dirty="0"/>
          </a:p>
        </p:txBody>
      </p:sp>
      <p:sp>
        <p:nvSpPr>
          <p:cNvPr id="10" name="TextBox 9"/>
          <p:cNvSpPr txBox="1"/>
          <p:nvPr/>
        </p:nvSpPr>
        <p:spPr>
          <a:xfrm>
            <a:off x="6767696" y="2649515"/>
            <a:ext cx="1543316" cy="1323439"/>
          </a:xfrm>
          <a:prstGeom prst="rect">
            <a:avLst/>
          </a:prstGeom>
          <a:solidFill>
            <a:srgbClr val="00B050">
              <a:alpha val="54000"/>
            </a:srgbClr>
          </a:solidFill>
        </p:spPr>
        <p:txBody>
          <a:bodyPr wrap="square" rtlCol="0">
            <a:spAutoFit/>
          </a:bodyPr>
          <a:lstStyle/>
          <a:p>
            <a:r>
              <a:rPr lang="en-NZ" sz="1000" b="1" dirty="0"/>
              <a:t>Engaged </a:t>
            </a:r>
            <a:r>
              <a:rPr lang="en-NZ" sz="1000" b="1" dirty="0" smtClean="0"/>
              <a:t>Community</a:t>
            </a:r>
            <a:r>
              <a:rPr lang="en-NZ" sz="1000" dirty="0" smtClean="0"/>
              <a:t> </a:t>
            </a:r>
            <a:r>
              <a:rPr lang="en-NZ" sz="1000" dirty="0"/>
              <a:t>People participate in shaping the </a:t>
            </a:r>
            <a:r>
              <a:rPr lang="en-NZ" sz="1000" dirty="0" smtClean="0"/>
              <a:t>regions' </a:t>
            </a:r>
            <a:r>
              <a:rPr lang="en-NZ" sz="1000" dirty="0"/>
              <a:t>future, take pride in the region, value the region’s urban and rural </a:t>
            </a:r>
            <a:r>
              <a:rPr lang="en-NZ" sz="1000" dirty="0" smtClean="0"/>
              <a:t>landscapes</a:t>
            </a:r>
            <a:r>
              <a:rPr lang="en-NZ" sz="1000" dirty="0"/>
              <a:t>, and enjoy the region’s amenities </a:t>
            </a:r>
            <a:endParaRPr lang="en-NZ" sz="900" dirty="0"/>
          </a:p>
        </p:txBody>
      </p:sp>
      <p:sp>
        <p:nvSpPr>
          <p:cNvPr id="11" name="TextBox 10"/>
          <p:cNvSpPr txBox="1"/>
          <p:nvPr/>
        </p:nvSpPr>
        <p:spPr>
          <a:xfrm>
            <a:off x="328603" y="144547"/>
            <a:ext cx="2155165" cy="1938992"/>
          </a:xfrm>
          <a:prstGeom prst="rect">
            <a:avLst/>
          </a:prstGeom>
          <a:solidFill>
            <a:schemeClr val="accent2">
              <a:lumMod val="60000"/>
              <a:lumOff val="40000"/>
              <a:alpha val="40000"/>
            </a:schemeClr>
          </a:solidFill>
        </p:spPr>
        <p:txBody>
          <a:bodyPr wrap="square" rtlCol="0">
            <a:spAutoFit/>
          </a:bodyPr>
          <a:lstStyle/>
          <a:p>
            <a:r>
              <a:rPr lang="en-NZ" sz="1000" b="1" dirty="0"/>
              <a:t>Dynamic central city </a:t>
            </a:r>
            <a:r>
              <a:rPr lang="en-NZ" sz="1000" dirty="0"/>
              <a:t>– by fostering the central city as a hub of creative enterprise, we can lead the region to the next level in economic transformation. With universities, research organisations and creative businesses all clustered in or near the central city, Wellington can grow, taking the wider region to the next step in prosperity and quality jobs. 	</a:t>
            </a:r>
          </a:p>
        </p:txBody>
      </p:sp>
      <p:sp>
        <p:nvSpPr>
          <p:cNvPr id="12" name="TextBox 11"/>
          <p:cNvSpPr txBox="1"/>
          <p:nvPr/>
        </p:nvSpPr>
        <p:spPr>
          <a:xfrm>
            <a:off x="4667950" y="148108"/>
            <a:ext cx="2097064" cy="1631216"/>
          </a:xfrm>
          <a:prstGeom prst="rect">
            <a:avLst/>
          </a:prstGeom>
          <a:solidFill>
            <a:schemeClr val="accent2">
              <a:lumMod val="60000"/>
              <a:lumOff val="40000"/>
              <a:alpha val="40000"/>
            </a:schemeClr>
          </a:solidFill>
        </p:spPr>
        <p:txBody>
          <a:bodyPr wrap="square" rtlCol="0">
            <a:spAutoFit/>
          </a:bodyPr>
          <a:lstStyle/>
          <a:p>
            <a:r>
              <a:rPr lang="en-NZ" sz="1000" b="1" dirty="0"/>
              <a:t>Eco-city </a:t>
            </a:r>
            <a:r>
              <a:rPr lang="en-NZ" sz="1000" dirty="0"/>
              <a:t>– we will build on our current environmental strengths to transition to a low carbon future. As an eco-city Wellington will achieve high standards of environmental performance, coupled with outstanding quality of life and an economy increasingly based on smart innovation </a:t>
            </a:r>
          </a:p>
        </p:txBody>
      </p:sp>
      <p:sp>
        <p:nvSpPr>
          <p:cNvPr id="13" name="TextBox 12"/>
          <p:cNvSpPr txBox="1"/>
          <p:nvPr/>
        </p:nvSpPr>
        <p:spPr>
          <a:xfrm>
            <a:off x="385695" y="5053167"/>
            <a:ext cx="1512168" cy="400110"/>
          </a:xfrm>
          <a:prstGeom prst="rect">
            <a:avLst/>
          </a:prstGeom>
          <a:solidFill>
            <a:srgbClr val="FFC000">
              <a:alpha val="40000"/>
            </a:srgbClr>
          </a:solidFill>
        </p:spPr>
        <p:txBody>
          <a:bodyPr wrap="square" rtlCol="0">
            <a:spAutoFit/>
          </a:bodyPr>
          <a:lstStyle/>
          <a:p>
            <a:r>
              <a:rPr lang="en-NZ" sz="1000" b="1" dirty="0" smtClean="0"/>
              <a:t>Network performance &amp; capability</a:t>
            </a:r>
            <a:endParaRPr lang="en-NZ" sz="1000" dirty="0"/>
          </a:p>
        </p:txBody>
      </p:sp>
      <p:sp>
        <p:nvSpPr>
          <p:cNvPr id="14" name="TextBox 13"/>
          <p:cNvSpPr txBox="1"/>
          <p:nvPr/>
        </p:nvSpPr>
        <p:spPr>
          <a:xfrm>
            <a:off x="2653963" y="124438"/>
            <a:ext cx="1923916" cy="1785104"/>
          </a:xfrm>
          <a:prstGeom prst="rect">
            <a:avLst/>
          </a:prstGeom>
          <a:solidFill>
            <a:schemeClr val="accent2">
              <a:lumMod val="60000"/>
              <a:lumOff val="40000"/>
              <a:alpha val="40000"/>
            </a:schemeClr>
          </a:solidFill>
        </p:spPr>
        <p:txBody>
          <a:bodyPr wrap="square" rtlCol="0">
            <a:spAutoFit/>
          </a:bodyPr>
          <a:lstStyle/>
          <a:p>
            <a:r>
              <a:rPr lang="en-NZ" sz="1000" b="1" dirty="0"/>
              <a:t>Connected city </a:t>
            </a:r>
            <a:r>
              <a:rPr lang="en-NZ" sz="1000" dirty="0"/>
              <a:t>– with improved physical and virtual connections, we can unleash the potential of Wellington’s people and businesses. Technology reduces the city’s physical distance from the world and markets, and the city’s compactness allows for relationships to form with ease 	</a:t>
            </a:r>
          </a:p>
        </p:txBody>
      </p:sp>
      <p:sp>
        <p:nvSpPr>
          <p:cNvPr id="15" name="TextBox 14"/>
          <p:cNvSpPr txBox="1"/>
          <p:nvPr/>
        </p:nvSpPr>
        <p:spPr>
          <a:xfrm>
            <a:off x="6910439" y="124438"/>
            <a:ext cx="1872208" cy="1785104"/>
          </a:xfrm>
          <a:prstGeom prst="rect">
            <a:avLst/>
          </a:prstGeom>
          <a:solidFill>
            <a:schemeClr val="accent2">
              <a:lumMod val="60000"/>
              <a:lumOff val="40000"/>
              <a:alpha val="40000"/>
            </a:schemeClr>
          </a:solidFill>
        </p:spPr>
        <p:txBody>
          <a:bodyPr wrap="square" rtlCol="0">
            <a:spAutoFit/>
          </a:bodyPr>
          <a:lstStyle/>
          <a:p>
            <a:r>
              <a:rPr lang="en-NZ" sz="1000" b="1" dirty="0"/>
              <a:t>People-centred city </a:t>
            </a:r>
            <a:r>
              <a:rPr lang="en-NZ" sz="1000" dirty="0"/>
              <a:t>– cities compete more for people in particular the highly skilled, educated people who already make up a large proportion of Wellington’s population. It will become increasingly important to draw on these strengths, to ensure the city is open, welcoming, vibrant and embraces diversity </a:t>
            </a:r>
          </a:p>
        </p:txBody>
      </p:sp>
      <p:sp>
        <p:nvSpPr>
          <p:cNvPr id="17" name="TextBox 16"/>
          <p:cNvSpPr txBox="1"/>
          <p:nvPr/>
        </p:nvSpPr>
        <p:spPr>
          <a:xfrm>
            <a:off x="328603" y="2165717"/>
            <a:ext cx="2155165"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Economic Development ED1 to ED7</a:t>
            </a:r>
            <a:endParaRPr lang="en-NZ" sz="900" dirty="0"/>
          </a:p>
        </p:txBody>
      </p:sp>
      <p:sp>
        <p:nvSpPr>
          <p:cNvPr id="18" name="TextBox 17"/>
          <p:cNvSpPr txBox="1"/>
          <p:nvPr/>
        </p:nvSpPr>
        <p:spPr>
          <a:xfrm>
            <a:off x="4667950" y="2002412"/>
            <a:ext cx="2120995"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Environment E2, E8 and E12</a:t>
            </a:r>
            <a:endParaRPr lang="en-NZ" sz="900" dirty="0"/>
          </a:p>
        </p:txBody>
      </p:sp>
      <p:sp>
        <p:nvSpPr>
          <p:cNvPr id="19" name="TextBox 18"/>
          <p:cNvSpPr txBox="1"/>
          <p:nvPr/>
        </p:nvSpPr>
        <p:spPr>
          <a:xfrm>
            <a:off x="2645870" y="2353538"/>
            <a:ext cx="1932009"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Transport T1 to T9</a:t>
            </a:r>
            <a:endParaRPr lang="en-NZ" sz="900" dirty="0"/>
          </a:p>
        </p:txBody>
      </p:sp>
      <p:sp>
        <p:nvSpPr>
          <p:cNvPr id="20" name="TextBox 19"/>
          <p:cNvSpPr txBox="1"/>
          <p:nvPr/>
        </p:nvSpPr>
        <p:spPr>
          <a:xfrm>
            <a:off x="2645870" y="1984867"/>
            <a:ext cx="1932009"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Urban Development UD1 to UD9</a:t>
            </a:r>
            <a:endParaRPr lang="en-NZ" sz="900" dirty="0"/>
          </a:p>
        </p:txBody>
      </p:sp>
      <p:sp>
        <p:nvSpPr>
          <p:cNvPr id="21" name="TextBox 20"/>
          <p:cNvSpPr txBox="1"/>
          <p:nvPr/>
        </p:nvSpPr>
        <p:spPr>
          <a:xfrm>
            <a:off x="6910439" y="1986902"/>
            <a:ext cx="1872208"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Cultural Wellbeing CW3</a:t>
            </a:r>
            <a:endParaRPr lang="en-NZ" sz="900" dirty="0"/>
          </a:p>
        </p:txBody>
      </p:sp>
      <p:sp>
        <p:nvSpPr>
          <p:cNvPr id="22" name="TextBox 21"/>
          <p:cNvSpPr txBox="1"/>
          <p:nvPr/>
        </p:nvSpPr>
        <p:spPr>
          <a:xfrm>
            <a:off x="337616" y="4037504"/>
            <a:ext cx="1512168" cy="507831"/>
          </a:xfrm>
          <a:prstGeom prst="rect">
            <a:avLst/>
          </a:prstGeom>
          <a:solidFill>
            <a:srgbClr val="00B050">
              <a:alpha val="54000"/>
            </a:srgbClr>
          </a:solidFill>
        </p:spPr>
        <p:txBody>
          <a:bodyPr wrap="square" rtlCol="0">
            <a:spAutoFit/>
          </a:bodyPr>
          <a:lstStyle/>
          <a:p>
            <a:r>
              <a:rPr lang="en-NZ" sz="900" dirty="0" smtClean="0"/>
              <a:t>Criteria: Prosperous Community PC001, PC003, PC007</a:t>
            </a:r>
            <a:endParaRPr lang="en-NZ" sz="900" dirty="0"/>
          </a:p>
        </p:txBody>
      </p:sp>
      <p:sp>
        <p:nvSpPr>
          <p:cNvPr id="25" name="TextBox 24"/>
          <p:cNvSpPr txBox="1"/>
          <p:nvPr/>
        </p:nvSpPr>
        <p:spPr>
          <a:xfrm>
            <a:off x="5180707" y="4017142"/>
            <a:ext cx="1512168" cy="369332"/>
          </a:xfrm>
          <a:prstGeom prst="rect">
            <a:avLst/>
          </a:prstGeom>
          <a:solidFill>
            <a:srgbClr val="00B050">
              <a:alpha val="54000"/>
            </a:srgbClr>
          </a:solidFill>
        </p:spPr>
        <p:txBody>
          <a:bodyPr wrap="square" rtlCol="0">
            <a:spAutoFit/>
          </a:bodyPr>
          <a:lstStyle/>
          <a:p>
            <a:r>
              <a:rPr lang="en-NZ" sz="900" dirty="0" smtClean="0"/>
              <a:t>Criteria: HE001, HE002, HE004, HE014 to HE016</a:t>
            </a:r>
            <a:endParaRPr lang="en-NZ" sz="900" dirty="0"/>
          </a:p>
        </p:txBody>
      </p:sp>
      <p:sp>
        <p:nvSpPr>
          <p:cNvPr id="26" name="TextBox 25"/>
          <p:cNvSpPr txBox="1"/>
          <p:nvPr/>
        </p:nvSpPr>
        <p:spPr>
          <a:xfrm>
            <a:off x="6769791" y="4388111"/>
            <a:ext cx="1512168" cy="923330"/>
          </a:xfrm>
          <a:prstGeom prst="rect">
            <a:avLst/>
          </a:prstGeom>
          <a:solidFill>
            <a:srgbClr val="00B050">
              <a:alpha val="54000"/>
            </a:srgbClr>
          </a:solidFill>
        </p:spPr>
        <p:txBody>
          <a:bodyPr wrap="square" rtlCol="0">
            <a:spAutoFit/>
          </a:bodyPr>
          <a:lstStyle/>
          <a:p>
            <a:r>
              <a:rPr lang="en-NZ" sz="900" dirty="0" smtClean="0"/>
              <a:t>Criteria: Sense of Place SP001, SP003 to SP005</a:t>
            </a:r>
          </a:p>
          <a:p>
            <a:r>
              <a:rPr lang="en-NZ" sz="900" dirty="0" smtClean="0"/>
              <a:t>Quality Lifestyle QL008, QL011</a:t>
            </a:r>
          </a:p>
          <a:p>
            <a:r>
              <a:rPr lang="en-NZ" sz="900" dirty="0" smtClean="0"/>
              <a:t>Criteria: Strong &amp; Tolerant ST008</a:t>
            </a:r>
            <a:endParaRPr lang="en-NZ" sz="900" dirty="0"/>
          </a:p>
        </p:txBody>
      </p:sp>
      <p:sp>
        <p:nvSpPr>
          <p:cNvPr id="27" name="TextBox 26"/>
          <p:cNvSpPr txBox="1"/>
          <p:nvPr/>
        </p:nvSpPr>
        <p:spPr>
          <a:xfrm>
            <a:off x="6765014" y="4027273"/>
            <a:ext cx="1512168" cy="369332"/>
          </a:xfrm>
          <a:prstGeom prst="rect">
            <a:avLst/>
          </a:prstGeom>
          <a:solidFill>
            <a:srgbClr val="00B050">
              <a:alpha val="54000"/>
            </a:srgbClr>
          </a:solidFill>
        </p:spPr>
        <p:txBody>
          <a:bodyPr wrap="square" rtlCol="0">
            <a:spAutoFit/>
          </a:bodyPr>
          <a:lstStyle/>
          <a:p>
            <a:r>
              <a:rPr lang="en-NZ" sz="900" dirty="0" smtClean="0"/>
              <a:t>Criteria: Healthy HC003, HC004</a:t>
            </a:r>
            <a:endParaRPr lang="en-NZ" sz="900" dirty="0"/>
          </a:p>
        </p:txBody>
      </p:sp>
      <p:sp>
        <p:nvSpPr>
          <p:cNvPr id="29" name="TextBox 28"/>
          <p:cNvSpPr txBox="1"/>
          <p:nvPr/>
        </p:nvSpPr>
        <p:spPr>
          <a:xfrm>
            <a:off x="1955771" y="4032117"/>
            <a:ext cx="1512168" cy="369332"/>
          </a:xfrm>
          <a:prstGeom prst="rect">
            <a:avLst/>
          </a:prstGeom>
          <a:solidFill>
            <a:srgbClr val="00B050">
              <a:alpha val="54000"/>
            </a:srgbClr>
          </a:solidFill>
        </p:spPr>
        <p:txBody>
          <a:bodyPr wrap="square" rtlCol="0">
            <a:spAutoFit/>
          </a:bodyPr>
          <a:lstStyle/>
          <a:p>
            <a:r>
              <a:rPr lang="en-NZ" sz="900" dirty="0" smtClean="0"/>
              <a:t>Criteria: Connected CC001 to CC007</a:t>
            </a:r>
            <a:endParaRPr lang="en-NZ" sz="900" dirty="0"/>
          </a:p>
        </p:txBody>
      </p:sp>
      <p:sp>
        <p:nvSpPr>
          <p:cNvPr id="32" name="TextBox 31"/>
          <p:cNvSpPr txBox="1"/>
          <p:nvPr/>
        </p:nvSpPr>
        <p:spPr>
          <a:xfrm>
            <a:off x="1955771" y="4365064"/>
            <a:ext cx="1512168" cy="507831"/>
          </a:xfrm>
          <a:prstGeom prst="rect">
            <a:avLst/>
          </a:prstGeom>
          <a:solidFill>
            <a:srgbClr val="00B050">
              <a:alpha val="54000"/>
            </a:srgbClr>
          </a:solidFill>
        </p:spPr>
        <p:txBody>
          <a:bodyPr wrap="square" rtlCol="0">
            <a:spAutoFit/>
          </a:bodyPr>
          <a:lstStyle/>
          <a:p>
            <a:r>
              <a:rPr lang="en-NZ" sz="900" dirty="0" smtClean="0"/>
              <a:t>Criteria: Regional Foundations RF003, RF004</a:t>
            </a:r>
            <a:endParaRPr lang="en-NZ" sz="900" dirty="0"/>
          </a:p>
        </p:txBody>
      </p:sp>
      <p:sp>
        <p:nvSpPr>
          <p:cNvPr id="33" name="TextBox 32"/>
          <p:cNvSpPr txBox="1"/>
          <p:nvPr/>
        </p:nvSpPr>
        <p:spPr>
          <a:xfrm>
            <a:off x="1955771" y="5053167"/>
            <a:ext cx="1512168" cy="246221"/>
          </a:xfrm>
          <a:prstGeom prst="rect">
            <a:avLst/>
          </a:prstGeom>
          <a:solidFill>
            <a:srgbClr val="FFC000">
              <a:alpha val="40000"/>
            </a:srgbClr>
          </a:solidFill>
        </p:spPr>
        <p:txBody>
          <a:bodyPr wrap="square" rtlCol="0">
            <a:spAutoFit/>
          </a:bodyPr>
          <a:lstStyle/>
          <a:p>
            <a:r>
              <a:rPr lang="en-NZ" sz="1000" b="1" dirty="0" smtClean="0"/>
              <a:t>Cost</a:t>
            </a:r>
            <a:endParaRPr lang="en-NZ" sz="1000" dirty="0"/>
          </a:p>
        </p:txBody>
      </p:sp>
      <p:sp>
        <p:nvSpPr>
          <p:cNvPr id="34" name="TextBox 33"/>
          <p:cNvSpPr txBox="1"/>
          <p:nvPr/>
        </p:nvSpPr>
        <p:spPr>
          <a:xfrm>
            <a:off x="3556265" y="5063482"/>
            <a:ext cx="1512168" cy="246221"/>
          </a:xfrm>
          <a:prstGeom prst="rect">
            <a:avLst/>
          </a:prstGeom>
          <a:solidFill>
            <a:srgbClr val="FFC000">
              <a:alpha val="40000"/>
            </a:srgbClr>
          </a:solidFill>
        </p:spPr>
        <p:txBody>
          <a:bodyPr wrap="square" rtlCol="0">
            <a:spAutoFit/>
          </a:bodyPr>
          <a:lstStyle/>
          <a:p>
            <a:r>
              <a:rPr lang="en-NZ" sz="1000" b="1" dirty="0" smtClean="0"/>
              <a:t>Safety</a:t>
            </a:r>
            <a:endParaRPr lang="en-NZ" sz="1000" dirty="0"/>
          </a:p>
        </p:txBody>
      </p:sp>
      <p:sp>
        <p:nvSpPr>
          <p:cNvPr id="35" name="TextBox 34"/>
          <p:cNvSpPr txBox="1"/>
          <p:nvPr/>
        </p:nvSpPr>
        <p:spPr>
          <a:xfrm>
            <a:off x="5202672" y="5063482"/>
            <a:ext cx="1512168" cy="246221"/>
          </a:xfrm>
          <a:prstGeom prst="rect">
            <a:avLst/>
          </a:prstGeom>
          <a:solidFill>
            <a:srgbClr val="FFC000">
              <a:alpha val="40000"/>
            </a:srgbClr>
          </a:solidFill>
        </p:spPr>
        <p:txBody>
          <a:bodyPr wrap="square" rtlCol="0">
            <a:spAutoFit/>
          </a:bodyPr>
          <a:lstStyle/>
          <a:p>
            <a:r>
              <a:rPr lang="en-NZ" sz="1000" b="1" dirty="0" smtClean="0"/>
              <a:t>Health</a:t>
            </a:r>
            <a:endParaRPr lang="en-NZ" sz="1000" dirty="0"/>
          </a:p>
        </p:txBody>
      </p:sp>
      <p:sp>
        <p:nvSpPr>
          <p:cNvPr id="36" name="TextBox 35"/>
          <p:cNvSpPr txBox="1"/>
          <p:nvPr/>
        </p:nvSpPr>
        <p:spPr>
          <a:xfrm>
            <a:off x="385695" y="5536466"/>
            <a:ext cx="1512168" cy="230832"/>
          </a:xfrm>
          <a:prstGeom prst="rect">
            <a:avLst/>
          </a:prstGeom>
          <a:solidFill>
            <a:srgbClr val="FFC000">
              <a:alpha val="40000"/>
            </a:srgbClr>
          </a:solidFill>
        </p:spPr>
        <p:txBody>
          <a:bodyPr wrap="square" rtlCol="0">
            <a:spAutoFit/>
          </a:bodyPr>
          <a:lstStyle/>
          <a:p>
            <a:r>
              <a:rPr lang="en-NZ" sz="900" dirty="0" smtClean="0"/>
              <a:t>Criteria: Throughput</a:t>
            </a:r>
            <a:endParaRPr lang="en-NZ" sz="900" dirty="0"/>
          </a:p>
        </p:txBody>
      </p:sp>
      <p:sp>
        <p:nvSpPr>
          <p:cNvPr id="38" name="TextBox 37"/>
          <p:cNvSpPr txBox="1"/>
          <p:nvPr/>
        </p:nvSpPr>
        <p:spPr>
          <a:xfrm>
            <a:off x="1941206" y="5534974"/>
            <a:ext cx="1512168" cy="369332"/>
          </a:xfrm>
          <a:prstGeom prst="rect">
            <a:avLst/>
          </a:prstGeom>
          <a:solidFill>
            <a:srgbClr val="FFC000">
              <a:alpha val="40000"/>
            </a:srgbClr>
          </a:solidFill>
        </p:spPr>
        <p:txBody>
          <a:bodyPr wrap="square" rtlCol="0">
            <a:spAutoFit/>
          </a:bodyPr>
          <a:lstStyle/>
          <a:p>
            <a:r>
              <a:rPr lang="en-NZ" sz="900" dirty="0" smtClean="0"/>
              <a:t>Criteria: Financial cost of using transport</a:t>
            </a:r>
            <a:endParaRPr lang="en-NZ" sz="900" dirty="0"/>
          </a:p>
        </p:txBody>
      </p:sp>
      <p:sp>
        <p:nvSpPr>
          <p:cNvPr id="41" name="TextBox 40"/>
          <p:cNvSpPr txBox="1"/>
          <p:nvPr/>
        </p:nvSpPr>
        <p:spPr>
          <a:xfrm>
            <a:off x="385695" y="5983150"/>
            <a:ext cx="1512168" cy="230832"/>
          </a:xfrm>
          <a:prstGeom prst="rect">
            <a:avLst/>
          </a:prstGeom>
          <a:solidFill>
            <a:srgbClr val="FFC000">
              <a:alpha val="40000"/>
            </a:srgbClr>
          </a:solidFill>
        </p:spPr>
        <p:txBody>
          <a:bodyPr wrap="square" rtlCol="0">
            <a:spAutoFit/>
          </a:bodyPr>
          <a:lstStyle/>
          <a:p>
            <a:r>
              <a:rPr lang="en-NZ" sz="900" dirty="0" smtClean="0"/>
              <a:t>Criteria: Travel time</a:t>
            </a:r>
            <a:endParaRPr lang="en-NZ" sz="900" dirty="0"/>
          </a:p>
        </p:txBody>
      </p:sp>
      <p:sp>
        <p:nvSpPr>
          <p:cNvPr id="42" name="TextBox 41"/>
          <p:cNvSpPr txBox="1"/>
          <p:nvPr/>
        </p:nvSpPr>
        <p:spPr>
          <a:xfrm>
            <a:off x="161337" y="6202934"/>
            <a:ext cx="1736526" cy="230832"/>
          </a:xfrm>
          <a:prstGeom prst="rect">
            <a:avLst/>
          </a:prstGeom>
          <a:solidFill>
            <a:srgbClr val="FFC000">
              <a:alpha val="40000"/>
            </a:srgbClr>
          </a:solidFill>
        </p:spPr>
        <p:txBody>
          <a:bodyPr wrap="square" rtlCol="0">
            <a:spAutoFit/>
          </a:bodyPr>
          <a:lstStyle/>
          <a:p>
            <a:r>
              <a:rPr lang="en-NZ" sz="900" dirty="0" smtClean="0"/>
              <a:t>Criteria: Availability &amp; access</a:t>
            </a:r>
            <a:endParaRPr lang="en-NZ" sz="900" dirty="0"/>
          </a:p>
        </p:txBody>
      </p:sp>
      <p:sp>
        <p:nvSpPr>
          <p:cNvPr id="43" name="TextBox 42"/>
          <p:cNvSpPr txBox="1"/>
          <p:nvPr/>
        </p:nvSpPr>
        <p:spPr>
          <a:xfrm>
            <a:off x="3530674" y="5534974"/>
            <a:ext cx="1512168" cy="230832"/>
          </a:xfrm>
          <a:prstGeom prst="rect">
            <a:avLst/>
          </a:prstGeom>
          <a:solidFill>
            <a:srgbClr val="FFC000">
              <a:alpha val="40000"/>
            </a:srgbClr>
          </a:solidFill>
        </p:spPr>
        <p:txBody>
          <a:bodyPr wrap="square" rtlCol="0">
            <a:spAutoFit/>
          </a:bodyPr>
          <a:lstStyle/>
          <a:p>
            <a:r>
              <a:rPr lang="en-NZ" sz="900" dirty="0" smtClean="0"/>
              <a:t>Criteria: Reduce DSI</a:t>
            </a:r>
            <a:endParaRPr lang="en-NZ" sz="900" dirty="0"/>
          </a:p>
        </p:txBody>
      </p:sp>
      <p:sp>
        <p:nvSpPr>
          <p:cNvPr id="44" name="TextBox 43"/>
          <p:cNvSpPr txBox="1"/>
          <p:nvPr/>
        </p:nvSpPr>
        <p:spPr>
          <a:xfrm>
            <a:off x="385695" y="5766569"/>
            <a:ext cx="1512168" cy="230832"/>
          </a:xfrm>
          <a:prstGeom prst="rect">
            <a:avLst/>
          </a:prstGeom>
          <a:solidFill>
            <a:srgbClr val="FFC000">
              <a:alpha val="40000"/>
            </a:srgbClr>
          </a:solidFill>
        </p:spPr>
        <p:txBody>
          <a:bodyPr wrap="square" rtlCol="0">
            <a:spAutoFit/>
          </a:bodyPr>
          <a:lstStyle/>
          <a:p>
            <a:r>
              <a:rPr lang="en-NZ" sz="900" dirty="0" smtClean="0"/>
              <a:t>Criteria: Reliability</a:t>
            </a:r>
            <a:endParaRPr lang="en-NZ" sz="900" dirty="0"/>
          </a:p>
        </p:txBody>
      </p:sp>
      <p:sp>
        <p:nvSpPr>
          <p:cNvPr id="45" name="TextBox 44"/>
          <p:cNvSpPr txBox="1"/>
          <p:nvPr/>
        </p:nvSpPr>
        <p:spPr>
          <a:xfrm>
            <a:off x="161337" y="6421394"/>
            <a:ext cx="1736526" cy="230832"/>
          </a:xfrm>
          <a:prstGeom prst="rect">
            <a:avLst/>
          </a:prstGeom>
          <a:solidFill>
            <a:srgbClr val="FFC000">
              <a:alpha val="40000"/>
            </a:srgbClr>
          </a:solidFill>
        </p:spPr>
        <p:txBody>
          <a:bodyPr wrap="square" rtlCol="0">
            <a:spAutoFit/>
          </a:bodyPr>
          <a:lstStyle/>
          <a:p>
            <a:r>
              <a:rPr lang="en-NZ" sz="900" dirty="0" smtClean="0"/>
              <a:t>Criteria: customer experience</a:t>
            </a:r>
            <a:endParaRPr lang="en-NZ" sz="900" dirty="0"/>
          </a:p>
        </p:txBody>
      </p:sp>
      <p:sp>
        <p:nvSpPr>
          <p:cNvPr id="46" name="TextBox 45"/>
          <p:cNvSpPr txBox="1"/>
          <p:nvPr/>
        </p:nvSpPr>
        <p:spPr>
          <a:xfrm>
            <a:off x="5202672" y="5760245"/>
            <a:ext cx="1512168" cy="230832"/>
          </a:xfrm>
          <a:prstGeom prst="rect">
            <a:avLst/>
          </a:prstGeom>
          <a:solidFill>
            <a:srgbClr val="FFC000">
              <a:alpha val="40000"/>
            </a:srgbClr>
          </a:solidFill>
        </p:spPr>
        <p:txBody>
          <a:bodyPr wrap="square" rtlCol="0">
            <a:spAutoFit/>
          </a:bodyPr>
          <a:lstStyle/>
          <a:p>
            <a:r>
              <a:rPr lang="en-NZ" sz="900" dirty="0" smtClean="0"/>
              <a:t>Criteria: Noise</a:t>
            </a:r>
            <a:endParaRPr lang="en-NZ" sz="900" dirty="0"/>
          </a:p>
        </p:txBody>
      </p:sp>
      <p:sp>
        <p:nvSpPr>
          <p:cNvPr id="47" name="TextBox 46"/>
          <p:cNvSpPr txBox="1"/>
          <p:nvPr/>
        </p:nvSpPr>
        <p:spPr>
          <a:xfrm>
            <a:off x="5202672" y="5534974"/>
            <a:ext cx="1512168" cy="230832"/>
          </a:xfrm>
          <a:prstGeom prst="rect">
            <a:avLst/>
          </a:prstGeom>
          <a:solidFill>
            <a:srgbClr val="FFC000">
              <a:alpha val="40000"/>
            </a:srgbClr>
          </a:solidFill>
        </p:spPr>
        <p:txBody>
          <a:bodyPr wrap="square" rtlCol="0">
            <a:spAutoFit/>
          </a:bodyPr>
          <a:lstStyle/>
          <a:p>
            <a:r>
              <a:rPr lang="en-NZ" sz="900" dirty="0" smtClean="0"/>
              <a:t>Criteria: Pollution </a:t>
            </a:r>
            <a:endParaRPr lang="en-NZ" sz="900" dirty="0"/>
          </a:p>
        </p:txBody>
      </p:sp>
      <p:sp>
        <p:nvSpPr>
          <p:cNvPr id="48" name="TextBox 47"/>
          <p:cNvSpPr txBox="1"/>
          <p:nvPr/>
        </p:nvSpPr>
        <p:spPr>
          <a:xfrm>
            <a:off x="1941206" y="5889637"/>
            <a:ext cx="1512168" cy="230832"/>
          </a:xfrm>
          <a:prstGeom prst="rect">
            <a:avLst/>
          </a:prstGeom>
          <a:solidFill>
            <a:srgbClr val="FFC000">
              <a:alpha val="40000"/>
            </a:srgbClr>
          </a:solidFill>
        </p:spPr>
        <p:txBody>
          <a:bodyPr wrap="square" rtlCol="0">
            <a:spAutoFit/>
          </a:bodyPr>
          <a:lstStyle/>
          <a:p>
            <a:r>
              <a:rPr lang="en-NZ" sz="900" dirty="0" smtClean="0"/>
              <a:t>Criteria: Pricing efficiency</a:t>
            </a:r>
            <a:endParaRPr lang="en-NZ" sz="900" dirty="0"/>
          </a:p>
        </p:txBody>
      </p:sp>
      <p:sp>
        <p:nvSpPr>
          <p:cNvPr id="49" name="TextBox 48"/>
          <p:cNvSpPr txBox="1"/>
          <p:nvPr/>
        </p:nvSpPr>
        <p:spPr>
          <a:xfrm>
            <a:off x="3530674" y="5767138"/>
            <a:ext cx="1512168" cy="369332"/>
          </a:xfrm>
          <a:prstGeom prst="rect">
            <a:avLst/>
          </a:prstGeom>
          <a:solidFill>
            <a:srgbClr val="FFC000">
              <a:alpha val="40000"/>
            </a:srgbClr>
          </a:solidFill>
        </p:spPr>
        <p:txBody>
          <a:bodyPr wrap="square" rtlCol="0">
            <a:spAutoFit/>
          </a:bodyPr>
          <a:lstStyle/>
          <a:p>
            <a:r>
              <a:rPr lang="en-NZ" sz="900" dirty="0" smtClean="0"/>
              <a:t>Criteria: Infrastructure safety</a:t>
            </a:r>
            <a:endParaRPr lang="en-NZ" sz="900" dirty="0"/>
          </a:p>
        </p:txBody>
      </p:sp>
      <p:sp>
        <p:nvSpPr>
          <p:cNvPr id="50" name="TextBox 49"/>
          <p:cNvSpPr txBox="1"/>
          <p:nvPr/>
        </p:nvSpPr>
        <p:spPr>
          <a:xfrm rot="18905229">
            <a:off x="8229713" y="3247234"/>
            <a:ext cx="1044690" cy="400110"/>
          </a:xfrm>
          <a:prstGeom prst="rect">
            <a:avLst/>
          </a:prstGeom>
          <a:solidFill>
            <a:srgbClr val="00B050">
              <a:alpha val="54000"/>
            </a:srgbClr>
          </a:solidFill>
        </p:spPr>
        <p:txBody>
          <a:bodyPr wrap="square" rtlCol="0">
            <a:spAutoFit/>
          </a:bodyPr>
          <a:lstStyle/>
          <a:p>
            <a:r>
              <a:rPr lang="en-NZ" sz="2000" dirty="0" smtClean="0"/>
              <a:t>GWRC</a:t>
            </a:r>
            <a:endParaRPr lang="en-NZ" sz="2000" dirty="0"/>
          </a:p>
        </p:txBody>
      </p:sp>
      <p:sp>
        <p:nvSpPr>
          <p:cNvPr id="51" name="TextBox 50"/>
          <p:cNvSpPr txBox="1"/>
          <p:nvPr/>
        </p:nvSpPr>
        <p:spPr>
          <a:xfrm rot="18733815">
            <a:off x="8460020" y="786111"/>
            <a:ext cx="936104" cy="400110"/>
          </a:xfrm>
          <a:prstGeom prst="rect">
            <a:avLst/>
          </a:prstGeom>
          <a:solidFill>
            <a:schemeClr val="accent6">
              <a:lumMod val="40000"/>
              <a:lumOff val="60000"/>
              <a:alpha val="54000"/>
            </a:schemeClr>
          </a:solidFill>
        </p:spPr>
        <p:txBody>
          <a:bodyPr wrap="square" rtlCol="0">
            <a:spAutoFit/>
          </a:bodyPr>
          <a:lstStyle/>
          <a:p>
            <a:r>
              <a:rPr lang="en-NZ" sz="2000" dirty="0"/>
              <a:t>WCC</a:t>
            </a:r>
          </a:p>
        </p:txBody>
      </p:sp>
      <p:sp>
        <p:nvSpPr>
          <p:cNvPr id="52" name="TextBox 51"/>
          <p:cNvSpPr txBox="1"/>
          <p:nvPr/>
        </p:nvSpPr>
        <p:spPr>
          <a:xfrm rot="18956751">
            <a:off x="8103856" y="5503056"/>
            <a:ext cx="1087195" cy="400110"/>
          </a:xfrm>
          <a:prstGeom prst="rect">
            <a:avLst/>
          </a:prstGeom>
          <a:solidFill>
            <a:srgbClr val="FFC000">
              <a:alpha val="40000"/>
            </a:srgbClr>
          </a:solidFill>
        </p:spPr>
        <p:txBody>
          <a:bodyPr wrap="square" rtlCol="0">
            <a:spAutoFit/>
          </a:bodyPr>
          <a:lstStyle/>
          <a:p>
            <a:r>
              <a:rPr lang="en-NZ" sz="2000" dirty="0" smtClean="0"/>
              <a:t>Agency</a:t>
            </a:r>
            <a:endParaRPr lang="en-NZ" sz="2000" dirty="0"/>
          </a:p>
        </p:txBody>
      </p:sp>
      <p:sp>
        <p:nvSpPr>
          <p:cNvPr id="54" name="Rectangle 53"/>
          <p:cNvSpPr/>
          <p:nvPr/>
        </p:nvSpPr>
        <p:spPr>
          <a:xfrm>
            <a:off x="140169" y="5036445"/>
            <a:ext cx="9049666" cy="1830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5" name="Oval 54"/>
          <p:cNvSpPr/>
          <p:nvPr/>
        </p:nvSpPr>
        <p:spPr>
          <a:xfrm>
            <a:off x="36341" y="1597666"/>
            <a:ext cx="9107659" cy="1112945"/>
          </a:xfrm>
          <a:prstGeom prst="ellipse">
            <a:avLst/>
          </a:prstGeom>
          <a:noFill/>
          <a:ln w="476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6" name="Oval 55"/>
          <p:cNvSpPr/>
          <p:nvPr/>
        </p:nvSpPr>
        <p:spPr>
          <a:xfrm>
            <a:off x="-9255" y="3726259"/>
            <a:ext cx="9107659" cy="1112945"/>
          </a:xfrm>
          <a:prstGeom prst="ellipse">
            <a:avLst/>
          </a:prstGeom>
          <a:noFill/>
          <a:ln w="476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7" name="Oval 56"/>
          <p:cNvSpPr/>
          <p:nvPr/>
        </p:nvSpPr>
        <p:spPr>
          <a:xfrm>
            <a:off x="140169" y="5240841"/>
            <a:ext cx="9107659" cy="1112945"/>
          </a:xfrm>
          <a:prstGeom prst="ellipse">
            <a:avLst/>
          </a:prstGeom>
          <a:noFill/>
          <a:ln w="4762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8" name="TextBox 57"/>
          <p:cNvSpPr txBox="1"/>
          <p:nvPr/>
        </p:nvSpPr>
        <p:spPr>
          <a:xfrm>
            <a:off x="1941206" y="4813232"/>
            <a:ext cx="1512168" cy="230832"/>
          </a:xfrm>
          <a:prstGeom prst="rect">
            <a:avLst/>
          </a:prstGeom>
          <a:solidFill>
            <a:srgbClr val="00B050">
              <a:alpha val="54000"/>
            </a:srgbClr>
          </a:solidFill>
        </p:spPr>
        <p:txBody>
          <a:bodyPr wrap="square" rtlCol="0">
            <a:spAutoFit/>
          </a:bodyPr>
          <a:lstStyle/>
          <a:p>
            <a:r>
              <a:rPr lang="en-NZ" sz="900" dirty="0" smtClean="0"/>
              <a:t>RLTP WPCITN 01 to 07</a:t>
            </a:r>
            <a:endParaRPr lang="en-NZ" sz="900" dirty="0"/>
          </a:p>
        </p:txBody>
      </p:sp>
      <p:sp>
        <p:nvSpPr>
          <p:cNvPr id="59" name="TextBox 58"/>
          <p:cNvSpPr txBox="1"/>
          <p:nvPr/>
        </p:nvSpPr>
        <p:spPr>
          <a:xfrm>
            <a:off x="3577743" y="4032117"/>
            <a:ext cx="1512168" cy="369332"/>
          </a:xfrm>
          <a:prstGeom prst="rect">
            <a:avLst/>
          </a:prstGeom>
          <a:solidFill>
            <a:srgbClr val="00B050">
              <a:alpha val="54000"/>
            </a:srgbClr>
          </a:solidFill>
        </p:spPr>
        <p:txBody>
          <a:bodyPr wrap="square" rtlCol="0">
            <a:spAutoFit/>
          </a:bodyPr>
          <a:lstStyle/>
          <a:p>
            <a:r>
              <a:rPr lang="en-NZ" sz="900" dirty="0" err="1" smtClean="0"/>
              <a:t>Criteria:RLTP</a:t>
            </a:r>
            <a:r>
              <a:rPr lang="en-NZ" sz="900" dirty="0" smtClean="0"/>
              <a:t> IRTN 01, 02, 03</a:t>
            </a:r>
            <a:endParaRPr lang="en-NZ" sz="900" dirty="0"/>
          </a:p>
        </p:txBody>
      </p:sp>
      <p:sp>
        <p:nvSpPr>
          <p:cNvPr id="60" name="TextBox 59"/>
          <p:cNvSpPr txBox="1"/>
          <p:nvPr/>
        </p:nvSpPr>
        <p:spPr>
          <a:xfrm>
            <a:off x="5161790" y="4386474"/>
            <a:ext cx="1512168" cy="507831"/>
          </a:xfrm>
          <a:prstGeom prst="rect">
            <a:avLst/>
          </a:prstGeom>
          <a:solidFill>
            <a:srgbClr val="00B050">
              <a:alpha val="54000"/>
            </a:srgbClr>
          </a:solidFill>
        </p:spPr>
        <p:txBody>
          <a:bodyPr wrap="square" rtlCol="0">
            <a:spAutoFit/>
          </a:bodyPr>
          <a:lstStyle/>
          <a:p>
            <a:r>
              <a:rPr lang="en-NZ" sz="900" dirty="0" smtClean="0"/>
              <a:t>Criteria: RLTP </a:t>
            </a:r>
            <a:r>
              <a:rPr lang="en-NZ" sz="900" dirty="0" err="1" smtClean="0"/>
              <a:t>EOTSEnv</a:t>
            </a:r>
            <a:r>
              <a:rPr lang="en-NZ" sz="900" dirty="0" smtClean="0"/>
              <a:t> 01 to 04</a:t>
            </a:r>
          </a:p>
          <a:p>
            <a:r>
              <a:rPr lang="en-NZ" sz="900" dirty="0" smtClean="0"/>
              <a:t>RLTP Safer 01 to 03</a:t>
            </a:r>
            <a:endParaRPr lang="en-NZ" sz="900" dirty="0"/>
          </a:p>
        </p:txBody>
      </p:sp>
      <p:sp>
        <p:nvSpPr>
          <p:cNvPr id="53" name="Rectangle 52"/>
          <p:cNvSpPr/>
          <p:nvPr/>
        </p:nvSpPr>
        <p:spPr>
          <a:xfrm>
            <a:off x="-2331" y="2638350"/>
            <a:ext cx="9263218" cy="2738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61" name="Title 1"/>
          <p:cNvSpPr>
            <a:spLocks noGrp="1"/>
          </p:cNvSpPr>
          <p:nvPr>
            <p:ph type="title" idx="4294967295"/>
          </p:nvPr>
        </p:nvSpPr>
        <p:spPr>
          <a:xfrm rot="20007672">
            <a:off x="980246" y="2839847"/>
            <a:ext cx="6979782" cy="1143000"/>
          </a:xfrm>
        </p:spPr>
        <p:txBody>
          <a:bodyPr/>
          <a:lstStyle/>
          <a:p>
            <a:pPr algn="l"/>
            <a:r>
              <a:rPr lang="en-NZ" dirty="0" smtClean="0"/>
              <a:t>Strategic direction, criteria, and indicator sets from WCC, GWRC and NZTA</a:t>
            </a:r>
            <a:endParaRPr lang="en-NZ" dirty="0"/>
          </a:p>
        </p:txBody>
      </p:sp>
      <p:sp>
        <p:nvSpPr>
          <p:cNvPr id="64" name="Rectangle 6"/>
          <p:cNvSpPr>
            <a:spLocks noGrp="1" noChangeArrowheads="1"/>
          </p:cNvSpPr>
          <p:nvPr>
            <p:ph type="sldNum" sz="quarter" idx="12"/>
          </p:nvPr>
        </p:nvSpPr>
        <p:spPr>
          <a:xfrm>
            <a:off x="6553200" y="6245225"/>
            <a:ext cx="2133600" cy="476250"/>
          </a:xfrm>
          <a:ln/>
        </p:spPr>
        <p:txBody>
          <a:bodyPr/>
          <a:lstStyle>
            <a:lvl1pPr>
              <a:defRPr/>
            </a:lvl1pPr>
          </a:lstStyle>
          <a:p>
            <a:fld id="{1962FFDA-8E46-4166-B752-8ADAC232E677}" type="slidenum">
              <a:rPr lang="en-NZ" altLang="en-US"/>
              <a:pPr/>
              <a:t>16</a:t>
            </a:fld>
            <a:endParaRPr lang="en-NZ"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66604224"/>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1"/>
                                        </p:tgtEl>
                                      </p:cBhvr>
                                    </p:animEffect>
                                    <p:set>
                                      <p:cBhvr>
                                        <p:cTn id="7" dur="1" fill="hold">
                                          <p:stCondLst>
                                            <p:cond delay="499"/>
                                          </p:stCondLst>
                                        </p:cTn>
                                        <p:tgtEl>
                                          <p:spTgt spid="6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4"/>
                                        </p:tgtEl>
                                      </p:cBhvr>
                                    </p:animEffect>
                                    <p:set>
                                      <p:cBhvr>
                                        <p:cTn id="17" dur="1" fill="hold">
                                          <p:stCondLst>
                                            <p:cond delay="499"/>
                                          </p:stCondLst>
                                        </p:cTn>
                                        <p:tgtEl>
                                          <p:spTgt spid="5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3" grpId="0" animBg="1"/>
      <p:bldP spid="61"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 name="TextBox 47"/>
          <p:cNvSpPr txBox="1"/>
          <p:nvPr/>
        </p:nvSpPr>
        <p:spPr>
          <a:xfrm>
            <a:off x="14639" y="116632"/>
            <a:ext cx="2613145" cy="1938992"/>
          </a:xfrm>
          <a:prstGeom prst="rect">
            <a:avLst/>
          </a:prstGeom>
          <a:noFill/>
        </p:spPr>
        <p:txBody>
          <a:bodyPr wrap="square" rtlCol="0">
            <a:spAutoFit/>
          </a:bodyPr>
          <a:lstStyle/>
          <a:p>
            <a:r>
              <a:rPr lang="en-NZ" sz="2400" b="1" dirty="0" smtClean="0">
                <a:solidFill>
                  <a:srgbClr val="0070C0"/>
                </a:solidFill>
              </a:rPr>
              <a:t>Map principles </a:t>
            </a:r>
            <a:br>
              <a:rPr lang="en-NZ" sz="2400" b="1" dirty="0" smtClean="0">
                <a:solidFill>
                  <a:srgbClr val="0070C0"/>
                </a:solidFill>
              </a:rPr>
            </a:br>
            <a:r>
              <a:rPr lang="en-NZ" sz="2400" b="1" dirty="0" smtClean="0">
                <a:solidFill>
                  <a:srgbClr val="0070C0"/>
                </a:solidFill>
              </a:rPr>
              <a:t>to indicator sets already  </a:t>
            </a:r>
            <a:br>
              <a:rPr lang="en-NZ" sz="2400" b="1" dirty="0" smtClean="0">
                <a:solidFill>
                  <a:srgbClr val="0070C0"/>
                </a:solidFill>
              </a:rPr>
            </a:br>
            <a:r>
              <a:rPr lang="en-NZ" sz="2400" b="1" dirty="0" smtClean="0">
                <a:solidFill>
                  <a:srgbClr val="0070C0"/>
                </a:solidFill>
              </a:rPr>
              <a:t>developed</a:t>
            </a:r>
          </a:p>
          <a:p>
            <a:r>
              <a:rPr lang="en-NZ" sz="2400" b="1" dirty="0" smtClean="0">
                <a:solidFill>
                  <a:srgbClr val="0070C0"/>
                </a:solidFill>
              </a:rPr>
              <a:t>by partners</a:t>
            </a:r>
            <a:endParaRPr lang="en-NZ" sz="2400" b="1" dirty="0">
              <a:solidFill>
                <a:srgbClr val="0070C0"/>
              </a:solidFill>
            </a:endParaRPr>
          </a:p>
        </p:txBody>
      </p:sp>
      <p:grpSp>
        <p:nvGrpSpPr>
          <p:cNvPr id="2" name="Group 1"/>
          <p:cNvGrpSpPr/>
          <p:nvPr/>
        </p:nvGrpSpPr>
        <p:grpSpPr>
          <a:xfrm>
            <a:off x="1338520" y="209449"/>
            <a:ext cx="6518711" cy="6556456"/>
            <a:chOff x="1338520" y="209449"/>
            <a:chExt cx="6518711" cy="6556456"/>
          </a:xfrm>
        </p:grpSpPr>
        <p:sp>
          <p:nvSpPr>
            <p:cNvPr id="57" name="Flowchart: Or 56"/>
            <p:cNvSpPr/>
            <p:nvPr/>
          </p:nvSpPr>
          <p:spPr>
            <a:xfrm>
              <a:off x="1407791" y="209449"/>
              <a:ext cx="6372182" cy="6525344"/>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9" name="Flowchart: Or 58"/>
            <p:cNvSpPr/>
            <p:nvPr/>
          </p:nvSpPr>
          <p:spPr>
            <a:xfrm rot="18045632">
              <a:off x="1386673" y="270930"/>
              <a:ext cx="6459225" cy="6481891"/>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8" name="Flowchart: Or 57"/>
            <p:cNvSpPr/>
            <p:nvPr/>
          </p:nvSpPr>
          <p:spPr>
            <a:xfrm rot="19879858">
              <a:off x="1399757" y="312833"/>
              <a:ext cx="6411592" cy="6425226"/>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41" name="Donut 40"/>
            <p:cNvSpPr/>
            <p:nvPr/>
          </p:nvSpPr>
          <p:spPr>
            <a:xfrm>
              <a:off x="1338520" y="231172"/>
              <a:ext cx="6513949" cy="6534733"/>
            </a:xfrm>
            <a:prstGeom prst="donut">
              <a:avLst>
                <a:gd name="adj" fmla="val 94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chemeClr val="tx1"/>
                </a:solidFill>
              </a:endParaRPr>
            </a:p>
          </p:txBody>
        </p:sp>
        <p:sp>
          <p:nvSpPr>
            <p:cNvPr id="15" name="TextBox 14"/>
            <p:cNvSpPr txBox="1"/>
            <p:nvPr/>
          </p:nvSpPr>
          <p:spPr>
            <a:xfrm rot="19936002">
              <a:off x="6012441" y="2455342"/>
              <a:ext cx="1567021"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Economic Development ED1 to ED7</a:t>
              </a:r>
              <a:endParaRPr lang="en-NZ" sz="900" dirty="0"/>
            </a:p>
          </p:txBody>
        </p:sp>
        <p:sp>
          <p:nvSpPr>
            <p:cNvPr id="16" name="TextBox 15"/>
            <p:cNvSpPr txBox="1"/>
            <p:nvPr/>
          </p:nvSpPr>
          <p:spPr>
            <a:xfrm rot="2761955">
              <a:off x="2169310" y="1635636"/>
              <a:ext cx="1711348"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Urban Development UD1 to UD9</a:t>
              </a:r>
              <a:endParaRPr lang="en-NZ" sz="900" dirty="0"/>
            </a:p>
          </p:txBody>
        </p:sp>
        <p:sp>
          <p:nvSpPr>
            <p:cNvPr id="17" name="TextBox 16"/>
            <p:cNvSpPr txBox="1"/>
            <p:nvPr/>
          </p:nvSpPr>
          <p:spPr>
            <a:xfrm rot="3947852">
              <a:off x="2893394" y="1259483"/>
              <a:ext cx="1791469"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Transport T1 to T9</a:t>
              </a:r>
              <a:endParaRPr lang="en-NZ" sz="900" dirty="0"/>
            </a:p>
          </p:txBody>
        </p:sp>
        <p:sp>
          <p:nvSpPr>
            <p:cNvPr id="18" name="TextBox 17"/>
            <p:cNvSpPr txBox="1"/>
            <p:nvPr/>
          </p:nvSpPr>
          <p:spPr>
            <a:xfrm rot="19823355">
              <a:off x="1806680" y="4618584"/>
              <a:ext cx="1868186"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Environment E2, E8 and E12</a:t>
              </a:r>
              <a:endParaRPr lang="en-NZ" sz="900" dirty="0"/>
            </a:p>
          </p:txBody>
        </p:sp>
        <p:sp>
          <p:nvSpPr>
            <p:cNvPr id="19" name="TextBox 18"/>
            <p:cNvSpPr txBox="1"/>
            <p:nvPr/>
          </p:nvSpPr>
          <p:spPr>
            <a:xfrm rot="20474764">
              <a:off x="1507348" y="4106128"/>
              <a:ext cx="1872208"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Cultural Wellbeing CW3</a:t>
              </a:r>
              <a:endParaRPr lang="en-NZ" sz="900" dirty="0"/>
            </a:p>
          </p:txBody>
        </p:sp>
        <p:sp>
          <p:nvSpPr>
            <p:cNvPr id="20" name="TextBox 19"/>
            <p:cNvSpPr txBox="1"/>
            <p:nvPr/>
          </p:nvSpPr>
          <p:spPr>
            <a:xfrm>
              <a:off x="6282256" y="3201064"/>
              <a:ext cx="1512168" cy="507831"/>
            </a:xfrm>
            <a:prstGeom prst="rect">
              <a:avLst/>
            </a:prstGeom>
            <a:solidFill>
              <a:srgbClr val="00B050">
                <a:alpha val="54000"/>
              </a:srgbClr>
            </a:solidFill>
          </p:spPr>
          <p:txBody>
            <a:bodyPr wrap="square" rtlCol="0">
              <a:spAutoFit/>
            </a:bodyPr>
            <a:lstStyle/>
            <a:p>
              <a:r>
                <a:rPr lang="en-NZ" sz="900" dirty="0" smtClean="0"/>
                <a:t>Criteria: Prosperous Community PC001, PC003, PC007</a:t>
              </a:r>
              <a:endParaRPr lang="en-NZ" sz="900" dirty="0"/>
            </a:p>
          </p:txBody>
        </p:sp>
        <p:sp>
          <p:nvSpPr>
            <p:cNvPr id="21" name="TextBox 20"/>
            <p:cNvSpPr txBox="1"/>
            <p:nvPr/>
          </p:nvSpPr>
          <p:spPr>
            <a:xfrm rot="4526945">
              <a:off x="3398352" y="943905"/>
              <a:ext cx="1512168" cy="369332"/>
            </a:xfrm>
            <a:prstGeom prst="rect">
              <a:avLst/>
            </a:prstGeom>
            <a:solidFill>
              <a:srgbClr val="00B050">
                <a:alpha val="54000"/>
              </a:srgbClr>
            </a:solidFill>
          </p:spPr>
          <p:txBody>
            <a:bodyPr wrap="square" rtlCol="0">
              <a:spAutoFit/>
            </a:bodyPr>
            <a:lstStyle/>
            <a:p>
              <a:r>
                <a:rPr lang="en-NZ" sz="900" dirty="0" smtClean="0"/>
                <a:t>Criteria: Connected CC001 to CC007</a:t>
              </a:r>
              <a:endParaRPr lang="en-NZ" sz="900" dirty="0"/>
            </a:p>
          </p:txBody>
        </p:sp>
        <p:sp>
          <p:nvSpPr>
            <p:cNvPr id="22" name="TextBox 21"/>
            <p:cNvSpPr txBox="1"/>
            <p:nvPr/>
          </p:nvSpPr>
          <p:spPr>
            <a:xfrm rot="1878341">
              <a:off x="6056490" y="4331066"/>
              <a:ext cx="1512168" cy="369332"/>
            </a:xfrm>
            <a:prstGeom prst="rect">
              <a:avLst/>
            </a:prstGeom>
            <a:solidFill>
              <a:srgbClr val="00B050">
                <a:alpha val="54000"/>
              </a:srgbClr>
            </a:solidFill>
          </p:spPr>
          <p:txBody>
            <a:bodyPr wrap="square" rtlCol="0">
              <a:spAutoFit/>
            </a:bodyPr>
            <a:lstStyle/>
            <a:p>
              <a:r>
                <a:rPr lang="en-NZ" sz="900" dirty="0" smtClean="0"/>
                <a:t>Regional Foundations RF003, RF004</a:t>
              </a:r>
              <a:endParaRPr lang="en-NZ" sz="900" dirty="0"/>
            </a:p>
          </p:txBody>
        </p:sp>
        <p:sp>
          <p:nvSpPr>
            <p:cNvPr id="23" name="TextBox 22"/>
            <p:cNvSpPr txBox="1"/>
            <p:nvPr/>
          </p:nvSpPr>
          <p:spPr>
            <a:xfrm rot="17623828">
              <a:off x="4788329" y="1120321"/>
              <a:ext cx="1512168" cy="230832"/>
            </a:xfrm>
            <a:prstGeom prst="rect">
              <a:avLst/>
            </a:prstGeom>
            <a:solidFill>
              <a:srgbClr val="00B050">
                <a:alpha val="54000"/>
              </a:srgbClr>
            </a:solidFill>
          </p:spPr>
          <p:txBody>
            <a:bodyPr wrap="square" rtlCol="0">
              <a:spAutoFit/>
            </a:bodyPr>
            <a:lstStyle/>
            <a:p>
              <a:r>
                <a:rPr lang="en-NZ" sz="900" dirty="0" smtClean="0"/>
                <a:t>RLTP WPCITN 01 to 07</a:t>
              </a:r>
              <a:endParaRPr lang="en-NZ" sz="900" dirty="0"/>
            </a:p>
          </p:txBody>
        </p:sp>
        <p:sp>
          <p:nvSpPr>
            <p:cNvPr id="24" name="TextBox 23"/>
            <p:cNvSpPr txBox="1"/>
            <p:nvPr/>
          </p:nvSpPr>
          <p:spPr>
            <a:xfrm rot="1807409">
              <a:off x="2012084" y="2148299"/>
              <a:ext cx="1512168" cy="230832"/>
            </a:xfrm>
            <a:prstGeom prst="rect">
              <a:avLst/>
            </a:prstGeom>
            <a:solidFill>
              <a:srgbClr val="00B050">
                <a:alpha val="54000"/>
              </a:srgbClr>
            </a:solidFill>
          </p:spPr>
          <p:txBody>
            <a:bodyPr wrap="square" rtlCol="0">
              <a:spAutoFit/>
            </a:bodyPr>
            <a:lstStyle/>
            <a:p>
              <a:r>
                <a:rPr lang="en-NZ" sz="900" dirty="0" smtClean="0"/>
                <a:t>RLTP WPCITN 01 to 07</a:t>
              </a:r>
              <a:endParaRPr lang="en-NZ" sz="900" dirty="0"/>
            </a:p>
          </p:txBody>
        </p:sp>
        <p:sp>
          <p:nvSpPr>
            <p:cNvPr id="25" name="TextBox 24"/>
            <p:cNvSpPr txBox="1"/>
            <p:nvPr/>
          </p:nvSpPr>
          <p:spPr>
            <a:xfrm rot="3842425">
              <a:off x="4750130" y="5637339"/>
              <a:ext cx="1512168" cy="369332"/>
            </a:xfrm>
            <a:prstGeom prst="rect">
              <a:avLst/>
            </a:prstGeom>
            <a:solidFill>
              <a:srgbClr val="00B050">
                <a:alpha val="54000"/>
              </a:srgbClr>
            </a:solidFill>
          </p:spPr>
          <p:txBody>
            <a:bodyPr wrap="square" rtlCol="0">
              <a:spAutoFit/>
            </a:bodyPr>
            <a:lstStyle/>
            <a:p>
              <a:r>
                <a:rPr lang="en-NZ" sz="900" dirty="0" err="1" smtClean="0"/>
                <a:t>Criteria:RLTP</a:t>
              </a:r>
              <a:r>
                <a:rPr lang="en-NZ" sz="900" dirty="0" smtClean="0"/>
                <a:t> IRTN 01, 02, 03</a:t>
              </a:r>
              <a:endParaRPr lang="en-NZ" sz="900" dirty="0"/>
            </a:p>
          </p:txBody>
        </p:sp>
        <p:sp>
          <p:nvSpPr>
            <p:cNvPr id="26" name="TextBox 25"/>
            <p:cNvSpPr txBox="1"/>
            <p:nvPr/>
          </p:nvSpPr>
          <p:spPr>
            <a:xfrm rot="17338349">
              <a:off x="3358022" y="5547891"/>
              <a:ext cx="1512168" cy="369332"/>
            </a:xfrm>
            <a:prstGeom prst="rect">
              <a:avLst/>
            </a:prstGeom>
            <a:solidFill>
              <a:srgbClr val="00B050">
                <a:alpha val="54000"/>
              </a:srgbClr>
            </a:solidFill>
          </p:spPr>
          <p:txBody>
            <a:bodyPr wrap="square" rtlCol="0">
              <a:spAutoFit/>
            </a:bodyPr>
            <a:lstStyle/>
            <a:p>
              <a:r>
                <a:rPr lang="en-NZ" sz="900" dirty="0" smtClean="0"/>
                <a:t>Criteria: HE001, HE002, HE004, HE014 to HE016</a:t>
              </a:r>
              <a:endParaRPr lang="en-NZ" sz="900" dirty="0"/>
            </a:p>
          </p:txBody>
        </p:sp>
        <p:sp>
          <p:nvSpPr>
            <p:cNvPr id="27" name="TextBox 26"/>
            <p:cNvSpPr txBox="1"/>
            <p:nvPr/>
          </p:nvSpPr>
          <p:spPr>
            <a:xfrm rot="18192956">
              <a:off x="2748126" y="5102835"/>
              <a:ext cx="1512168" cy="507831"/>
            </a:xfrm>
            <a:prstGeom prst="rect">
              <a:avLst/>
            </a:prstGeom>
            <a:solidFill>
              <a:srgbClr val="00B050">
                <a:alpha val="54000"/>
              </a:srgbClr>
            </a:solidFill>
          </p:spPr>
          <p:txBody>
            <a:bodyPr wrap="square" rtlCol="0">
              <a:spAutoFit/>
            </a:bodyPr>
            <a:lstStyle/>
            <a:p>
              <a:r>
                <a:rPr lang="en-NZ" sz="900" dirty="0" smtClean="0"/>
                <a:t>Criteria: RLTP </a:t>
              </a:r>
              <a:r>
                <a:rPr lang="en-NZ" sz="900" dirty="0" err="1" smtClean="0"/>
                <a:t>EOTSEnv</a:t>
              </a:r>
              <a:r>
                <a:rPr lang="en-NZ" sz="900" dirty="0" smtClean="0"/>
                <a:t> 01 to 04</a:t>
              </a:r>
            </a:p>
            <a:p>
              <a:r>
                <a:rPr lang="en-NZ" sz="900" dirty="0" smtClean="0"/>
                <a:t>RLTP Safer 01 to 03</a:t>
              </a:r>
              <a:endParaRPr lang="en-NZ" sz="900" dirty="0"/>
            </a:p>
          </p:txBody>
        </p:sp>
        <p:sp>
          <p:nvSpPr>
            <p:cNvPr id="28" name="TextBox 27"/>
            <p:cNvSpPr txBox="1"/>
            <p:nvPr/>
          </p:nvSpPr>
          <p:spPr>
            <a:xfrm rot="3457634">
              <a:off x="5221555" y="5420782"/>
              <a:ext cx="1512168" cy="369332"/>
            </a:xfrm>
            <a:prstGeom prst="rect">
              <a:avLst/>
            </a:prstGeom>
            <a:solidFill>
              <a:srgbClr val="00B050">
                <a:alpha val="54000"/>
              </a:srgbClr>
            </a:solidFill>
          </p:spPr>
          <p:txBody>
            <a:bodyPr wrap="square" rtlCol="0">
              <a:spAutoFit/>
            </a:bodyPr>
            <a:lstStyle/>
            <a:p>
              <a:r>
                <a:rPr lang="en-NZ" sz="900" dirty="0" smtClean="0"/>
                <a:t>Criteria: Healthy HC003, HC004</a:t>
              </a:r>
              <a:endParaRPr lang="en-NZ" sz="900" dirty="0"/>
            </a:p>
          </p:txBody>
        </p:sp>
        <p:sp>
          <p:nvSpPr>
            <p:cNvPr id="29" name="TextBox 28"/>
            <p:cNvSpPr txBox="1"/>
            <p:nvPr/>
          </p:nvSpPr>
          <p:spPr>
            <a:xfrm rot="344770">
              <a:off x="1699595" y="3016759"/>
              <a:ext cx="1512168" cy="923330"/>
            </a:xfrm>
            <a:prstGeom prst="rect">
              <a:avLst/>
            </a:prstGeom>
            <a:solidFill>
              <a:srgbClr val="00B050">
                <a:alpha val="54000"/>
              </a:srgbClr>
            </a:solidFill>
          </p:spPr>
          <p:txBody>
            <a:bodyPr wrap="square" rtlCol="0">
              <a:spAutoFit/>
            </a:bodyPr>
            <a:lstStyle/>
            <a:p>
              <a:r>
                <a:rPr lang="en-NZ" sz="900" dirty="0" smtClean="0"/>
                <a:t>Criteria: Sense of Place SP001, SP003 to SP005</a:t>
              </a:r>
            </a:p>
            <a:p>
              <a:r>
                <a:rPr lang="en-NZ" sz="900" dirty="0" smtClean="0"/>
                <a:t>Quality Lifestyle QL008, QL011</a:t>
              </a:r>
            </a:p>
            <a:p>
              <a:r>
                <a:rPr lang="en-NZ" sz="900" dirty="0" smtClean="0"/>
                <a:t>Criteria: Strong &amp; Tolerant ST008</a:t>
              </a:r>
              <a:endParaRPr lang="en-NZ" sz="900" dirty="0"/>
            </a:p>
          </p:txBody>
        </p:sp>
        <p:sp>
          <p:nvSpPr>
            <p:cNvPr id="30" name="TextBox 29"/>
            <p:cNvSpPr txBox="1"/>
            <p:nvPr/>
          </p:nvSpPr>
          <p:spPr>
            <a:xfrm rot="20399354">
              <a:off x="6282342" y="2809160"/>
              <a:ext cx="1512168" cy="230832"/>
            </a:xfrm>
            <a:prstGeom prst="rect">
              <a:avLst/>
            </a:prstGeom>
            <a:solidFill>
              <a:srgbClr val="FFC000">
                <a:alpha val="40000"/>
              </a:srgbClr>
            </a:solidFill>
          </p:spPr>
          <p:txBody>
            <a:bodyPr wrap="square" rtlCol="0">
              <a:spAutoFit/>
            </a:bodyPr>
            <a:lstStyle/>
            <a:p>
              <a:r>
                <a:rPr lang="en-NZ" sz="900" dirty="0" smtClean="0"/>
                <a:t>Criteria: Throughput</a:t>
              </a:r>
              <a:endParaRPr lang="en-NZ" sz="900" dirty="0"/>
            </a:p>
          </p:txBody>
        </p:sp>
        <p:sp>
          <p:nvSpPr>
            <p:cNvPr id="31" name="TextBox 30"/>
            <p:cNvSpPr txBox="1"/>
            <p:nvPr/>
          </p:nvSpPr>
          <p:spPr>
            <a:xfrm rot="2421247">
              <a:off x="5745682" y="4949376"/>
              <a:ext cx="1512168" cy="369332"/>
            </a:xfrm>
            <a:prstGeom prst="rect">
              <a:avLst/>
            </a:prstGeom>
            <a:solidFill>
              <a:srgbClr val="FFC000">
                <a:alpha val="40000"/>
              </a:srgbClr>
            </a:solidFill>
          </p:spPr>
          <p:txBody>
            <a:bodyPr wrap="square" rtlCol="0">
              <a:spAutoFit/>
            </a:bodyPr>
            <a:lstStyle/>
            <a:p>
              <a:r>
                <a:rPr lang="en-NZ" sz="900" dirty="0" smtClean="0"/>
                <a:t>Criteria: Financial cost of using transport</a:t>
              </a:r>
              <a:endParaRPr lang="en-NZ" sz="900" dirty="0"/>
            </a:p>
          </p:txBody>
        </p:sp>
        <p:sp>
          <p:nvSpPr>
            <p:cNvPr id="33" name="TextBox 32"/>
            <p:cNvSpPr txBox="1"/>
            <p:nvPr/>
          </p:nvSpPr>
          <p:spPr>
            <a:xfrm rot="803030">
              <a:off x="6333891" y="3812155"/>
              <a:ext cx="1512168" cy="230832"/>
            </a:xfrm>
            <a:prstGeom prst="rect">
              <a:avLst/>
            </a:prstGeom>
            <a:solidFill>
              <a:srgbClr val="FFC000">
                <a:alpha val="40000"/>
              </a:srgbClr>
            </a:solidFill>
          </p:spPr>
          <p:txBody>
            <a:bodyPr wrap="square" rtlCol="0">
              <a:spAutoFit/>
            </a:bodyPr>
            <a:lstStyle/>
            <a:p>
              <a:r>
                <a:rPr lang="en-NZ" sz="900" dirty="0" smtClean="0"/>
                <a:t>Criteria: Travel time</a:t>
              </a:r>
              <a:endParaRPr lang="en-NZ" sz="900" dirty="0"/>
            </a:p>
          </p:txBody>
        </p:sp>
        <p:sp>
          <p:nvSpPr>
            <p:cNvPr id="34" name="TextBox 33"/>
            <p:cNvSpPr txBox="1"/>
            <p:nvPr/>
          </p:nvSpPr>
          <p:spPr>
            <a:xfrm rot="19687283">
              <a:off x="5692116" y="1975778"/>
              <a:ext cx="1736526" cy="230832"/>
            </a:xfrm>
            <a:prstGeom prst="rect">
              <a:avLst/>
            </a:prstGeom>
            <a:solidFill>
              <a:srgbClr val="FFC000">
                <a:alpha val="40000"/>
              </a:srgbClr>
            </a:solidFill>
          </p:spPr>
          <p:txBody>
            <a:bodyPr wrap="square" rtlCol="0">
              <a:spAutoFit/>
            </a:bodyPr>
            <a:lstStyle/>
            <a:p>
              <a:r>
                <a:rPr lang="en-NZ" sz="900" dirty="0" smtClean="0"/>
                <a:t>Criteria: Availability &amp; access</a:t>
              </a:r>
              <a:endParaRPr lang="en-NZ" sz="900" dirty="0"/>
            </a:p>
          </p:txBody>
        </p:sp>
        <p:sp>
          <p:nvSpPr>
            <p:cNvPr id="35" name="TextBox 34"/>
            <p:cNvSpPr txBox="1"/>
            <p:nvPr/>
          </p:nvSpPr>
          <p:spPr>
            <a:xfrm rot="699132">
              <a:off x="1741548" y="2770642"/>
              <a:ext cx="1512168" cy="230832"/>
            </a:xfrm>
            <a:prstGeom prst="rect">
              <a:avLst/>
            </a:prstGeom>
            <a:solidFill>
              <a:srgbClr val="FFC000">
                <a:alpha val="40000"/>
              </a:srgbClr>
            </a:solidFill>
          </p:spPr>
          <p:txBody>
            <a:bodyPr wrap="square" rtlCol="0">
              <a:spAutoFit/>
            </a:bodyPr>
            <a:lstStyle/>
            <a:p>
              <a:r>
                <a:rPr lang="en-NZ" sz="900" dirty="0" smtClean="0"/>
                <a:t>Criteria: Reduce DSI</a:t>
              </a:r>
              <a:endParaRPr lang="en-NZ" sz="900" dirty="0"/>
            </a:p>
          </p:txBody>
        </p:sp>
        <p:sp>
          <p:nvSpPr>
            <p:cNvPr id="39" name="TextBox 38"/>
            <p:cNvSpPr txBox="1"/>
            <p:nvPr/>
          </p:nvSpPr>
          <p:spPr>
            <a:xfrm rot="1744992">
              <a:off x="6229285" y="4122901"/>
              <a:ext cx="1512168" cy="230832"/>
            </a:xfrm>
            <a:prstGeom prst="rect">
              <a:avLst/>
            </a:prstGeom>
            <a:solidFill>
              <a:srgbClr val="FFC000">
                <a:alpha val="40000"/>
              </a:srgbClr>
            </a:solidFill>
          </p:spPr>
          <p:txBody>
            <a:bodyPr wrap="square" rtlCol="0">
              <a:spAutoFit/>
            </a:bodyPr>
            <a:lstStyle/>
            <a:p>
              <a:r>
                <a:rPr lang="en-NZ" sz="900" dirty="0" smtClean="0"/>
                <a:t>Criteria: Reliability</a:t>
              </a:r>
              <a:endParaRPr lang="en-NZ" sz="900" dirty="0"/>
            </a:p>
          </p:txBody>
        </p:sp>
        <p:sp>
          <p:nvSpPr>
            <p:cNvPr id="40" name="TextBox 39"/>
            <p:cNvSpPr txBox="1"/>
            <p:nvPr/>
          </p:nvSpPr>
          <p:spPr>
            <a:xfrm rot="2022219">
              <a:off x="5694311" y="4705971"/>
              <a:ext cx="1736526" cy="230832"/>
            </a:xfrm>
            <a:prstGeom prst="rect">
              <a:avLst/>
            </a:prstGeom>
            <a:solidFill>
              <a:srgbClr val="FFC000">
                <a:alpha val="40000"/>
              </a:srgbClr>
            </a:solidFill>
          </p:spPr>
          <p:txBody>
            <a:bodyPr wrap="square" rtlCol="0">
              <a:spAutoFit/>
            </a:bodyPr>
            <a:lstStyle/>
            <a:p>
              <a:r>
                <a:rPr lang="en-NZ" sz="900" dirty="0" smtClean="0"/>
                <a:t>Criteria: customer experience</a:t>
              </a:r>
              <a:endParaRPr lang="en-NZ" sz="900" dirty="0"/>
            </a:p>
          </p:txBody>
        </p:sp>
        <p:sp>
          <p:nvSpPr>
            <p:cNvPr id="42" name="TextBox 41"/>
            <p:cNvSpPr txBox="1"/>
            <p:nvPr/>
          </p:nvSpPr>
          <p:spPr>
            <a:xfrm rot="3555588">
              <a:off x="2718991" y="1467850"/>
              <a:ext cx="1512168" cy="230832"/>
            </a:xfrm>
            <a:prstGeom prst="rect">
              <a:avLst/>
            </a:prstGeom>
            <a:solidFill>
              <a:srgbClr val="FFC000">
                <a:alpha val="40000"/>
              </a:srgbClr>
            </a:solidFill>
          </p:spPr>
          <p:txBody>
            <a:bodyPr wrap="square" rtlCol="0">
              <a:spAutoFit/>
            </a:bodyPr>
            <a:lstStyle/>
            <a:p>
              <a:r>
                <a:rPr lang="en-NZ" sz="900" dirty="0" smtClean="0"/>
                <a:t>Criteria: Noise</a:t>
              </a:r>
              <a:endParaRPr lang="en-NZ" sz="900" dirty="0"/>
            </a:p>
          </p:txBody>
        </p:sp>
        <p:sp>
          <p:nvSpPr>
            <p:cNvPr id="43" name="TextBox 42"/>
            <p:cNvSpPr txBox="1"/>
            <p:nvPr/>
          </p:nvSpPr>
          <p:spPr>
            <a:xfrm rot="19474369">
              <a:off x="2017959" y="4911606"/>
              <a:ext cx="1512168" cy="230832"/>
            </a:xfrm>
            <a:prstGeom prst="rect">
              <a:avLst/>
            </a:prstGeom>
            <a:solidFill>
              <a:srgbClr val="FFC000">
                <a:alpha val="40000"/>
              </a:srgbClr>
            </a:solidFill>
          </p:spPr>
          <p:txBody>
            <a:bodyPr wrap="square" rtlCol="0">
              <a:spAutoFit/>
            </a:bodyPr>
            <a:lstStyle/>
            <a:p>
              <a:r>
                <a:rPr lang="en-NZ" sz="900" dirty="0" smtClean="0"/>
                <a:t>Criteria: Pollution </a:t>
              </a:r>
              <a:endParaRPr lang="en-NZ" sz="900" dirty="0"/>
            </a:p>
          </p:txBody>
        </p:sp>
        <p:sp>
          <p:nvSpPr>
            <p:cNvPr id="44" name="TextBox 43"/>
            <p:cNvSpPr txBox="1"/>
            <p:nvPr/>
          </p:nvSpPr>
          <p:spPr>
            <a:xfrm rot="3015638">
              <a:off x="5529532" y="5270785"/>
              <a:ext cx="1512168" cy="230832"/>
            </a:xfrm>
            <a:prstGeom prst="rect">
              <a:avLst/>
            </a:prstGeom>
            <a:solidFill>
              <a:srgbClr val="FFC000">
                <a:alpha val="40000"/>
              </a:srgbClr>
            </a:solidFill>
          </p:spPr>
          <p:txBody>
            <a:bodyPr wrap="square" rtlCol="0">
              <a:spAutoFit/>
            </a:bodyPr>
            <a:lstStyle/>
            <a:p>
              <a:r>
                <a:rPr lang="en-NZ" sz="900" dirty="0" smtClean="0"/>
                <a:t>Criteria: Pricing efficiency</a:t>
              </a:r>
              <a:endParaRPr lang="en-NZ" sz="900" dirty="0"/>
            </a:p>
          </p:txBody>
        </p:sp>
        <p:sp>
          <p:nvSpPr>
            <p:cNvPr id="46" name="TextBox 45"/>
            <p:cNvSpPr txBox="1"/>
            <p:nvPr/>
          </p:nvSpPr>
          <p:spPr>
            <a:xfrm rot="1305968">
              <a:off x="1843045" y="2414922"/>
              <a:ext cx="1512168" cy="369332"/>
            </a:xfrm>
            <a:prstGeom prst="rect">
              <a:avLst/>
            </a:prstGeom>
            <a:solidFill>
              <a:srgbClr val="FFC000">
                <a:alpha val="40000"/>
              </a:srgbClr>
            </a:solidFill>
          </p:spPr>
          <p:txBody>
            <a:bodyPr wrap="square" rtlCol="0">
              <a:spAutoFit/>
            </a:bodyPr>
            <a:lstStyle/>
            <a:p>
              <a:r>
                <a:rPr lang="en-NZ" sz="900" dirty="0" smtClean="0"/>
                <a:t>Criteria: Infrastructure safety</a:t>
              </a:r>
              <a:endParaRPr lang="en-NZ" sz="900" dirty="0"/>
            </a:p>
          </p:txBody>
        </p:sp>
        <p:pic>
          <p:nvPicPr>
            <p:cNvPr id="61"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42090" y="2143489"/>
              <a:ext cx="2748804" cy="272831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pic>
        <p:nvPicPr>
          <p:cNvPr id="36" name="Picture 35"/>
          <p:cNvPicPr>
            <a:picLocks noChangeAspect="1"/>
          </p:cNvPicPr>
          <p:nvPr/>
        </p:nvPicPr>
        <p:blipFill>
          <a:blip r:embed="rId3"/>
          <a:stretch>
            <a:fillRect/>
          </a:stretch>
        </p:blipFill>
        <p:spPr>
          <a:xfrm>
            <a:off x="3491880" y="3365458"/>
            <a:ext cx="129950" cy="108292"/>
          </a:xfrm>
          <a:prstGeom prst="rect">
            <a:avLst/>
          </a:prstGeom>
        </p:spPr>
      </p:pic>
      <p:pic>
        <p:nvPicPr>
          <p:cNvPr id="37" name="Picture 36"/>
          <p:cNvPicPr>
            <a:picLocks noChangeAspect="1"/>
          </p:cNvPicPr>
          <p:nvPr/>
        </p:nvPicPr>
        <p:blipFill>
          <a:blip r:embed="rId4"/>
          <a:stretch>
            <a:fillRect/>
          </a:stretch>
        </p:blipFill>
        <p:spPr>
          <a:xfrm>
            <a:off x="4756333" y="2615528"/>
            <a:ext cx="157023" cy="102877"/>
          </a:xfrm>
          <a:prstGeom prst="rect">
            <a:avLst/>
          </a:prstGeom>
        </p:spPr>
      </p:pic>
      <p:pic>
        <p:nvPicPr>
          <p:cNvPr id="38" name="Picture 37"/>
          <p:cNvPicPr>
            <a:picLocks noChangeAspect="1"/>
          </p:cNvPicPr>
          <p:nvPr/>
        </p:nvPicPr>
        <p:blipFill>
          <a:blip r:embed="rId5"/>
          <a:stretch>
            <a:fillRect/>
          </a:stretch>
        </p:blipFill>
        <p:spPr>
          <a:xfrm>
            <a:off x="3754771" y="4376221"/>
            <a:ext cx="113706" cy="157023"/>
          </a:xfrm>
          <a:prstGeom prst="rect">
            <a:avLst/>
          </a:prstGeom>
        </p:spPr>
      </p:pic>
      <p:pic>
        <p:nvPicPr>
          <p:cNvPr id="47" name="Picture 46"/>
          <p:cNvPicPr>
            <a:picLocks noChangeAspect="1"/>
          </p:cNvPicPr>
          <p:nvPr/>
        </p:nvPicPr>
        <p:blipFill>
          <a:blip r:embed="rId6"/>
          <a:stretch>
            <a:fillRect/>
          </a:stretch>
        </p:blipFill>
        <p:spPr>
          <a:xfrm>
            <a:off x="3758747" y="2861402"/>
            <a:ext cx="157023" cy="86633"/>
          </a:xfrm>
          <a:prstGeom prst="rect">
            <a:avLst/>
          </a:prstGeom>
        </p:spPr>
      </p:pic>
      <p:pic>
        <p:nvPicPr>
          <p:cNvPr id="49" name="Picture 48"/>
          <p:cNvPicPr>
            <a:picLocks noChangeAspect="1"/>
          </p:cNvPicPr>
          <p:nvPr/>
        </p:nvPicPr>
        <p:blipFill>
          <a:blip r:embed="rId7"/>
          <a:stretch>
            <a:fillRect/>
          </a:stretch>
        </p:blipFill>
        <p:spPr>
          <a:xfrm>
            <a:off x="5342923" y="2882614"/>
            <a:ext cx="135365" cy="113706"/>
          </a:xfrm>
          <a:prstGeom prst="rect">
            <a:avLst/>
          </a:prstGeom>
        </p:spPr>
      </p:pic>
      <p:pic>
        <p:nvPicPr>
          <p:cNvPr id="50" name="Picture 49"/>
          <p:cNvPicPr>
            <a:picLocks noChangeAspect="1"/>
          </p:cNvPicPr>
          <p:nvPr/>
        </p:nvPicPr>
        <p:blipFill>
          <a:blip r:embed="rId8"/>
          <a:stretch>
            <a:fillRect/>
          </a:stretch>
        </p:blipFill>
        <p:spPr>
          <a:xfrm>
            <a:off x="4824419" y="4665835"/>
            <a:ext cx="102877" cy="124536"/>
          </a:xfrm>
          <a:prstGeom prst="rect">
            <a:avLst/>
          </a:prstGeom>
        </p:spPr>
      </p:pic>
      <p:pic>
        <p:nvPicPr>
          <p:cNvPr id="51" name="Picture 50"/>
          <p:cNvPicPr>
            <a:picLocks noChangeAspect="1"/>
          </p:cNvPicPr>
          <p:nvPr/>
        </p:nvPicPr>
        <p:blipFill>
          <a:blip r:embed="rId9"/>
          <a:stretch>
            <a:fillRect/>
          </a:stretch>
        </p:blipFill>
        <p:spPr>
          <a:xfrm>
            <a:off x="3453736" y="3903425"/>
            <a:ext cx="129950" cy="113706"/>
          </a:xfrm>
          <a:prstGeom prst="rect">
            <a:avLst/>
          </a:prstGeom>
        </p:spPr>
      </p:pic>
      <p:pic>
        <p:nvPicPr>
          <p:cNvPr id="52" name="Picture 51"/>
          <p:cNvPicPr>
            <a:picLocks noChangeAspect="1"/>
          </p:cNvPicPr>
          <p:nvPr/>
        </p:nvPicPr>
        <p:blipFill>
          <a:blip r:embed="rId10"/>
          <a:stretch>
            <a:fillRect/>
          </a:stretch>
        </p:blipFill>
        <p:spPr>
          <a:xfrm>
            <a:off x="5636395" y="3941522"/>
            <a:ext cx="108292" cy="108292"/>
          </a:xfrm>
          <a:prstGeom prst="rect">
            <a:avLst/>
          </a:prstGeom>
        </p:spPr>
      </p:pic>
      <p:pic>
        <p:nvPicPr>
          <p:cNvPr id="53" name="Picture 52"/>
          <p:cNvPicPr>
            <a:picLocks noChangeAspect="1"/>
          </p:cNvPicPr>
          <p:nvPr/>
        </p:nvPicPr>
        <p:blipFill>
          <a:blip r:embed="rId11"/>
          <a:stretch>
            <a:fillRect/>
          </a:stretch>
        </p:blipFill>
        <p:spPr>
          <a:xfrm>
            <a:off x="4302514" y="4648903"/>
            <a:ext cx="135365" cy="119121"/>
          </a:xfrm>
          <a:prstGeom prst="rect">
            <a:avLst/>
          </a:prstGeom>
        </p:spPr>
      </p:pic>
      <p:pic>
        <p:nvPicPr>
          <p:cNvPr id="54" name="Picture 53"/>
          <p:cNvPicPr>
            <a:picLocks noChangeAspect="1"/>
          </p:cNvPicPr>
          <p:nvPr/>
        </p:nvPicPr>
        <p:blipFill>
          <a:blip r:embed="rId12"/>
          <a:stretch>
            <a:fillRect/>
          </a:stretch>
        </p:blipFill>
        <p:spPr>
          <a:xfrm>
            <a:off x="5588763" y="3326319"/>
            <a:ext cx="146194" cy="140779"/>
          </a:xfrm>
          <a:prstGeom prst="rect">
            <a:avLst/>
          </a:prstGeom>
        </p:spPr>
      </p:pic>
      <p:pic>
        <p:nvPicPr>
          <p:cNvPr id="55" name="Picture 54"/>
          <p:cNvPicPr>
            <a:picLocks noChangeAspect="1"/>
          </p:cNvPicPr>
          <p:nvPr/>
        </p:nvPicPr>
        <p:blipFill>
          <a:blip r:embed="rId13"/>
          <a:stretch>
            <a:fillRect/>
          </a:stretch>
        </p:blipFill>
        <p:spPr>
          <a:xfrm>
            <a:off x="4267581" y="2560671"/>
            <a:ext cx="151609" cy="140779"/>
          </a:xfrm>
          <a:prstGeom prst="rect">
            <a:avLst/>
          </a:prstGeom>
        </p:spPr>
      </p:pic>
      <p:pic>
        <p:nvPicPr>
          <p:cNvPr id="56" name="Picture 55"/>
          <p:cNvPicPr>
            <a:picLocks noChangeAspect="1"/>
          </p:cNvPicPr>
          <p:nvPr/>
        </p:nvPicPr>
        <p:blipFill>
          <a:blip r:embed="rId14"/>
          <a:stretch>
            <a:fillRect/>
          </a:stretch>
        </p:blipFill>
        <p:spPr>
          <a:xfrm>
            <a:off x="5279381" y="4399015"/>
            <a:ext cx="173267" cy="9204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839852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 name="TextBox 47"/>
          <p:cNvSpPr txBox="1"/>
          <p:nvPr/>
        </p:nvSpPr>
        <p:spPr>
          <a:xfrm>
            <a:off x="127628" y="116632"/>
            <a:ext cx="2905966" cy="1200328"/>
          </a:xfrm>
          <a:prstGeom prst="rect">
            <a:avLst/>
          </a:prstGeom>
          <a:noFill/>
        </p:spPr>
        <p:txBody>
          <a:bodyPr wrap="square" rtlCol="0">
            <a:spAutoFit/>
          </a:bodyPr>
          <a:lstStyle/>
          <a:p>
            <a:r>
              <a:rPr lang="en-NZ" sz="2400" b="1" dirty="0" smtClean="0">
                <a:solidFill>
                  <a:srgbClr val="0070C0"/>
                </a:solidFill>
              </a:rPr>
              <a:t>Bringing </a:t>
            </a:r>
            <a:br>
              <a:rPr lang="en-NZ" sz="2400" b="1" dirty="0" smtClean="0">
                <a:solidFill>
                  <a:srgbClr val="0070C0"/>
                </a:solidFill>
              </a:rPr>
            </a:br>
            <a:r>
              <a:rPr lang="en-NZ" sz="2400" b="1" dirty="0" smtClean="0">
                <a:solidFill>
                  <a:srgbClr val="0070C0"/>
                </a:solidFill>
              </a:rPr>
              <a:t>the two sets together</a:t>
            </a:r>
            <a:endParaRPr lang="en-NZ" sz="2400" b="1" dirty="0">
              <a:solidFill>
                <a:srgbClr val="0070C0"/>
              </a:solidFill>
            </a:endParaRPr>
          </a:p>
        </p:txBody>
      </p:sp>
      <p:grpSp>
        <p:nvGrpSpPr>
          <p:cNvPr id="2" name="Group 1"/>
          <p:cNvGrpSpPr/>
          <p:nvPr/>
        </p:nvGrpSpPr>
        <p:grpSpPr>
          <a:xfrm>
            <a:off x="1338520" y="209449"/>
            <a:ext cx="6518711" cy="6556456"/>
            <a:chOff x="1338520" y="209449"/>
            <a:chExt cx="6518711" cy="6556456"/>
          </a:xfrm>
        </p:grpSpPr>
        <p:sp>
          <p:nvSpPr>
            <p:cNvPr id="57" name="Flowchart: Or 56"/>
            <p:cNvSpPr/>
            <p:nvPr/>
          </p:nvSpPr>
          <p:spPr>
            <a:xfrm>
              <a:off x="1407791" y="209449"/>
              <a:ext cx="6372182" cy="6525344"/>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9" name="Flowchart: Or 58"/>
            <p:cNvSpPr/>
            <p:nvPr/>
          </p:nvSpPr>
          <p:spPr>
            <a:xfrm rot="18045632">
              <a:off x="1386673" y="270930"/>
              <a:ext cx="6459225" cy="6481891"/>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58" name="Flowchart: Or 57"/>
            <p:cNvSpPr/>
            <p:nvPr/>
          </p:nvSpPr>
          <p:spPr>
            <a:xfrm rot="19879858">
              <a:off x="1399757" y="312833"/>
              <a:ext cx="6411592" cy="6425226"/>
            </a:xfrm>
            <a:prstGeom prst="flowChartOr">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41" name="Donut 40"/>
            <p:cNvSpPr/>
            <p:nvPr/>
          </p:nvSpPr>
          <p:spPr>
            <a:xfrm>
              <a:off x="1338520" y="231172"/>
              <a:ext cx="6513949" cy="6534733"/>
            </a:xfrm>
            <a:prstGeom prst="donut">
              <a:avLst>
                <a:gd name="adj" fmla="val 94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chemeClr val="tx1"/>
                </a:solidFill>
              </a:endParaRPr>
            </a:p>
          </p:txBody>
        </p:sp>
        <p:sp>
          <p:nvSpPr>
            <p:cNvPr id="15" name="TextBox 14"/>
            <p:cNvSpPr txBox="1"/>
            <p:nvPr/>
          </p:nvSpPr>
          <p:spPr>
            <a:xfrm rot="19936002">
              <a:off x="6012441" y="2455342"/>
              <a:ext cx="1567021"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Economic Development ED1 to ED7</a:t>
              </a:r>
              <a:endParaRPr lang="en-NZ" sz="900" dirty="0"/>
            </a:p>
          </p:txBody>
        </p:sp>
        <p:sp>
          <p:nvSpPr>
            <p:cNvPr id="16" name="TextBox 15"/>
            <p:cNvSpPr txBox="1"/>
            <p:nvPr/>
          </p:nvSpPr>
          <p:spPr>
            <a:xfrm rot="2761955">
              <a:off x="2169310" y="1635636"/>
              <a:ext cx="1711348"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Urban Development UD1 to UD9</a:t>
              </a:r>
              <a:endParaRPr lang="en-NZ" sz="900" dirty="0"/>
            </a:p>
          </p:txBody>
        </p:sp>
        <p:sp>
          <p:nvSpPr>
            <p:cNvPr id="17" name="TextBox 16"/>
            <p:cNvSpPr txBox="1"/>
            <p:nvPr/>
          </p:nvSpPr>
          <p:spPr>
            <a:xfrm rot="3947852">
              <a:off x="2893394" y="1259483"/>
              <a:ext cx="1791469"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Transport T1 to T9</a:t>
              </a:r>
              <a:endParaRPr lang="en-NZ" sz="900" dirty="0"/>
            </a:p>
          </p:txBody>
        </p:sp>
        <p:sp>
          <p:nvSpPr>
            <p:cNvPr id="18" name="TextBox 17"/>
            <p:cNvSpPr txBox="1"/>
            <p:nvPr/>
          </p:nvSpPr>
          <p:spPr>
            <a:xfrm rot="19823355">
              <a:off x="1806680" y="4618584"/>
              <a:ext cx="1868186" cy="369332"/>
            </a:xfrm>
            <a:prstGeom prst="rect">
              <a:avLst/>
            </a:prstGeom>
            <a:solidFill>
              <a:schemeClr val="accent2">
                <a:lumMod val="60000"/>
                <a:lumOff val="40000"/>
                <a:alpha val="40000"/>
              </a:schemeClr>
            </a:solidFill>
          </p:spPr>
          <p:txBody>
            <a:bodyPr wrap="square" rtlCol="0">
              <a:spAutoFit/>
            </a:bodyPr>
            <a:lstStyle/>
            <a:p>
              <a:r>
                <a:rPr lang="en-NZ" sz="900" dirty="0" smtClean="0"/>
                <a:t>Criteria: Environment E2, E8 and E12</a:t>
              </a:r>
              <a:endParaRPr lang="en-NZ" sz="900" dirty="0"/>
            </a:p>
          </p:txBody>
        </p:sp>
        <p:sp>
          <p:nvSpPr>
            <p:cNvPr id="19" name="TextBox 18"/>
            <p:cNvSpPr txBox="1"/>
            <p:nvPr/>
          </p:nvSpPr>
          <p:spPr>
            <a:xfrm rot="20474764">
              <a:off x="1507348" y="4106128"/>
              <a:ext cx="1872208" cy="230832"/>
            </a:xfrm>
            <a:prstGeom prst="rect">
              <a:avLst/>
            </a:prstGeom>
            <a:solidFill>
              <a:schemeClr val="accent2">
                <a:lumMod val="60000"/>
                <a:lumOff val="40000"/>
                <a:alpha val="40000"/>
              </a:schemeClr>
            </a:solidFill>
          </p:spPr>
          <p:txBody>
            <a:bodyPr wrap="square" rtlCol="0">
              <a:spAutoFit/>
            </a:bodyPr>
            <a:lstStyle/>
            <a:p>
              <a:r>
                <a:rPr lang="en-NZ" sz="900" dirty="0" smtClean="0"/>
                <a:t>Criteria: Cultural Wellbeing CW3</a:t>
              </a:r>
              <a:endParaRPr lang="en-NZ" sz="900" dirty="0"/>
            </a:p>
          </p:txBody>
        </p:sp>
        <p:sp>
          <p:nvSpPr>
            <p:cNvPr id="20" name="TextBox 19"/>
            <p:cNvSpPr txBox="1"/>
            <p:nvPr/>
          </p:nvSpPr>
          <p:spPr>
            <a:xfrm>
              <a:off x="6282256" y="3201064"/>
              <a:ext cx="1512168" cy="507831"/>
            </a:xfrm>
            <a:prstGeom prst="rect">
              <a:avLst/>
            </a:prstGeom>
            <a:solidFill>
              <a:srgbClr val="00B050">
                <a:alpha val="54000"/>
              </a:srgbClr>
            </a:solidFill>
          </p:spPr>
          <p:txBody>
            <a:bodyPr wrap="square" rtlCol="0">
              <a:spAutoFit/>
            </a:bodyPr>
            <a:lstStyle/>
            <a:p>
              <a:r>
                <a:rPr lang="en-NZ" sz="900" dirty="0" smtClean="0"/>
                <a:t>Criteria: Prosperous Community PC001, PC003, PC007</a:t>
              </a:r>
              <a:endParaRPr lang="en-NZ" sz="900" dirty="0"/>
            </a:p>
          </p:txBody>
        </p:sp>
        <p:sp>
          <p:nvSpPr>
            <p:cNvPr id="21" name="TextBox 20"/>
            <p:cNvSpPr txBox="1"/>
            <p:nvPr/>
          </p:nvSpPr>
          <p:spPr>
            <a:xfrm rot="4526945">
              <a:off x="3398352" y="943905"/>
              <a:ext cx="1512168" cy="369332"/>
            </a:xfrm>
            <a:prstGeom prst="rect">
              <a:avLst/>
            </a:prstGeom>
            <a:solidFill>
              <a:srgbClr val="00B050">
                <a:alpha val="54000"/>
              </a:srgbClr>
            </a:solidFill>
          </p:spPr>
          <p:txBody>
            <a:bodyPr wrap="square" rtlCol="0">
              <a:spAutoFit/>
            </a:bodyPr>
            <a:lstStyle/>
            <a:p>
              <a:r>
                <a:rPr lang="en-NZ" sz="900" dirty="0" smtClean="0"/>
                <a:t>Criteria: Connected CC001 to CC007</a:t>
              </a:r>
              <a:endParaRPr lang="en-NZ" sz="900" dirty="0"/>
            </a:p>
          </p:txBody>
        </p:sp>
        <p:sp>
          <p:nvSpPr>
            <p:cNvPr id="22" name="TextBox 21"/>
            <p:cNvSpPr txBox="1"/>
            <p:nvPr/>
          </p:nvSpPr>
          <p:spPr>
            <a:xfrm rot="1878341">
              <a:off x="6056490" y="4331066"/>
              <a:ext cx="1512168" cy="369332"/>
            </a:xfrm>
            <a:prstGeom prst="rect">
              <a:avLst/>
            </a:prstGeom>
            <a:solidFill>
              <a:srgbClr val="00B050">
                <a:alpha val="54000"/>
              </a:srgbClr>
            </a:solidFill>
          </p:spPr>
          <p:txBody>
            <a:bodyPr wrap="square" rtlCol="0">
              <a:spAutoFit/>
            </a:bodyPr>
            <a:lstStyle/>
            <a:p>
              <a:r>
                <a:rPr lang="en-NZ" sz="900" dirty="0" smtClean="0"/>
                <a:t>Regional Foundations RF003, RF004</a:t>
              </a:r>
              <a:endParaRPr lang="en-NZ" sz="900" dirty="0"/>
            </a:p>
          </p:txBody>
        </p:sp>
        <p:sp>
          <p:nvSpPr>
            <p:cNvPr id="23" name="TextBox 22"/>
            <p:cNvSpPr txBox="1"/>
            <p:nvPr/>
          </p:nvSpPr>
          <p:spPr>
            <a:xfrm rot="17623828">
              <a:off x="4788329" y="1120321"/>
              <a:ext cx="1512168" cy="230832"/>
            </a:xfrm>
            <a:prstGeom prst="rect">
              <a:avLst/>
            </a:prstGeom>
            <a:solidFill>
              <a:srgbClr val="00B050">
                <a:alpha val="54000"/>
              </a:srgbClr>
            </a:solidFill>
          </p:spPr>
          <p:txBody>
            <a:bodyPr wrap="square" rtlCol="0">
              <a:spAutoFit/>
            </a:bodyPr>
            <a:lstStyle/>
            <a:p>
              <a:r>
                <a:rPr lang="en-NZ" sz="900" dirty="0" smtClean="0"/>
                <a:t>RLTP WPCITN 01 to 07</a:t>
              </a:r>
              <a:endParaRPr lang="en-NZ" sz="900" dirty="0"/>
            </a:p>
          </p:txBody>
        </p:sp>
        <p:sp>
          <p:nvSpPr>
            <p:cNvPr id="24" name="TextBox 23"/>
            <p:cNvSpPr txBox="1"/>
            <p:nvPr/>
          </p:nvSpPr>
          <p:spPr>
            <a:xfrm rot="1807409">
              <a:off x="2012084" y="2148299"/>
              <a:ext cx="1512168" cy="230832"/>
            </a:xfrm>
            <a:prstGeom prst="rect">
              <a:avLst/>
            </a:prstGeom>
            <a:solidFill>
              <a:srgbClr val="00B050">
                <a:alpha val="54000"/>
              </a:srgbClr>
            </a:solidFill>
          </p:spPr>
          <p:txBody>
            <a:bodyPr wrap="square" rtlCol="0">
              <a:spAutoFit/>
            </a:bodyPr>
            <a:lstStyle/>
            <a:p>
              <a:r>
                <a:rPr lang="en-NZ" sz="900" dirty="0" smtClean="0"/>
                <a:t>RLTP WPCITN 01 to 07</a:t>
              </a:r>
              <a:endParaRPr lang="en-NZ" sz="900" dirty="0"/>
            </a:p>
          </p:txBody>
        </p:sp>
        <p:sp>
          <p:nvSpPr>
            <p:cNvPr id="25" name="TextBox 24"/>
            <p:cNvSpPr txBox="1"/>
            <p:nvPr/>
          </p:nvSpPr>
          <p:spPr>
            <a:xfrm rot="3842425">
              <a:off x="4750130" y="5637339"/>
              <a:ext cx="1512168" cy="369332"/>
            </a:xfrm>
            <a:prstGeom prst="rect">
              <a:avLst/>
            </a:prstGeom>
            <a:solidFill>
              <a:srgbClr val="00B050">
                <a:alpha val="54000"/>
              </a:srgbClr>
            </a:solidFill>
          </p:spPr>
          <p:txBody>
            <a:bodyPr wrap="square" rtlCol="0">
              <a:spAutoFit/>
            </a:bodyPr>
            <a:lstStyle/>
            <a:p>
              <a:r>
                <a:rPr lang="en-NZ" sz="900" dirty="0" err="1" smtClean="0"/>
                <a:t>Criteria:RLTP</a:t>
              </a:r>
              <a:r>
                <a:rPr lang="en-NZ" sz="900" dirty="0" smtClean="0"/>
                <a:t> IRTN 01, 02, 03</a:t>
              </a:r>
              <a:endParaRPr lang="en-NZ" sz="900" dirty="0"/>
            </a:p>
          </p:txBody>
        </p:sp>
        <p:sp>
          <p:nvSpPr>
            <p:cNvPr id="26" name="TextBox 25"/>
            <p:cNvSpPr txBox="1"/>
            <p:nvPr/>
          </p:nvSpPr>
          <p:spPr>
            <a:xfrm rot="17338349">
              <a:off x="3358022" y="5547891"/>
              <a:ext cx="1512168" cy="369332"/>
            </a:xfrm>
            <a:prstGeom prst="rect">
              <a:avLst/>
            </a:prstGeom>
            <a:solidFill>
              <a:srgbClr val="00B050">
                <a:alpha val="54000"/>
              </a:srgbClr>
            </a:solidFill>
          </p:spPr>
          <p:txBody>
            <a:bodyPr wrap="square" rtlCol="0">
              <a:spAutoFit/>
            </a:bodyPr>
            <a:lstStyle/>
            <a:p>
              <a:r>
                <a:rPr lang="en-NZ" sz="900" dirty="0" smtClean="0"/>
                <a:t>Criteria: HE001, HE002, HE004, HE014 to HE016</a:t>
              </a:r>
              <a:endParaRPr lang="en-NZ" sz="900" dirty="0"/>
            </a:p>
          </p:txBody>
        </p:sp>
        <p:sp>
          <p:nvSpPr>
            <p:cNvPr id="27" name="TextBox 26"/>
            <p:cNvSpPr txBox="1"/>
            <p:nvPr/>
          </p:nvSpPr>
          <p:spPr>
            <a:xfrm rot="18192956">
              <a:off x="2748126" y="5102835"/>
              <a:ext cx="1512168" cy="507831"/>
            </a:xfrm>
            <a:prstGeom prst="rect">
              <a:avLst/>
            </a:prstGeom>
            <a:solidFill>
              <a:srgbClr val="00B050">
                <a:alpha val="54000"/>
              </a:srgbClr>
            </a:solidFill>
          </p:spPr>
          <p:txBody>
            <a:bodyPr wrap="square" rtlCol="0">
              <a:spAutoFit/>
            </a:bodyPr>
            <a:lstStyle/>
            <a:p>
              <a:r>
                <a:rPr lang="en-NZ" sz="900" dirty="0" smtClean="0"/>
                <a:t>Criteria: RLTP </a:t>
              </a:r>
              <a:r>
                <a:rPr lang="en-NZ" sz="900" dirty="0" err="1" smtClean="0"/>
                <a:t>EOTSEnv</a:t>
              </a:r>
              <a:r>
                <a:rPr lang="en-NZ" sz="900" dirty="0" smtClean="0"/>
                <a:t> 01 to 04</a:t>
              </a:r>
            </a:p>
            <a:p>
              <a:r>
                <a:rPr lang="en-NZ" sz="900" dirty="0" smtClean="0"/>
                <a:t>RLTP Safer 01 to 03</a:t>
              </a:r>
              <a:endParaRPr lang="en-NZ" sz="900" dirty="0"/>
            </a:p>
          </p:txBody>
        </p:sp>
        <p:sp>
          <p:nvSpPr>
            <p:cNvPr id="28" name="TextBox 27"/>
            <p:cNvSpPr txBox="1"/>
            <p:nvPr/>
          </p:nvSpPr>
          <p:spPr>
            <a:xfrm rot="3457634">
              <a:off x="5221555" y="5420782"/>
              <a:ext cx="1512168" cy="369332"/>
            </a:xfrm>
            <a:prstGeom prst="rect">
              <a:avLst/>
            </a:prstGeom>
            <a:solidFill>
              <a:srgbClr val="00B050">
                <a:alpha val="54000"/>
              </a:srgbClr>
            </a:solidFill>
          </p:spPr>
          <p:txBody>
            <a:bodyPr wrap="square" rtlCol="0">
              <a:spAutoFit/>
            </a:bodyPr>
            <a:lstStyle/>
            <a:p>
              <a:r>
                <a:rPr lang="en-NZ" sz="900" dirty="0" smtClean="0"/>
                <a:t>Criteria: Healthy HC003, HC004</a:t>
              </a:r>
              <a:endParaRPr lang="en-NZ" sz="900" dirty="0"/>
            </a:p>
          </p:txBody>
        </p:sp>
        <p:sp>
          <p:nvSpPr>
            <p:cNvPr id="29" name="TextBox 28"/>
            <p:cNvSpPr txBox="1"/>
            <p:nvPr/>
          </p:nvSpPr>
          <p:spPr>
            <a:xfrm rot="344770">
              <a:off x="1699595" y="3016759"/>
              <a:ext cx="1512168" cy="923330"/>
            </a:xfrm>
            <a:prstGeom prst="rect">
              <a:avLst/>
            </a:prstGeom>
            <a:solidFill>
              <a:srgbClr val="00B050">
                <a:alpha val="54000"/>
              </a:srgbClr>
            </a:solidFill>
          </p:spPr>
          <p:txBody>
            <a:bodyPr wrap="square" rtlCol="0">
              <a:spAutoFit/>
            </a:bodyPr>
            <a:lstStyle/>
            <a:p>
              <a:r>
                <a:rPr lang="en-NZ" sz="900" dirty="0" smtClean="0"/>
                <a:t>Criteria: Sense of Place SP001, SP003 to SP005</a:t>
              </a:r>
            </a:p>
            <a:p>
              <a:r>
                <a:rPr lang="en-NZ" sz="900" dirty="0" smtClean="0"/>
                <a:t>Quality Lifestyle QL008, QL011</a:t>
              </a:r>
            </a:p>
            <a:p>
              <a:r>
                <a:rPr lang="en-NZ" sz="900" dirty="0" smtClean="0"/>
                <a:t>Criteria: Strong &amp; Tolerant ST008</a:t>
              </a:r>
              <a:endParaRPr lang="en-NZ" sz="900" dirty="0"/>
            </a:p>
          </p:txBody>
        </p:sp>
        <p:sp>
          <p:nvSpPr>
            <p:cNvPr id="30" name="TextBox 29"/>
            <p:cNvSpPr txBox="1"/>
            <p:nvPr/>
          </p:nvSpPr>
          <p:spPr>
            <a:xfrm rot="20399354">
              <a:off x="6282342" y="2809160"/>
              <a:ext cx="1512168" cy="230832"/>
            </a:xfrm>
            <a:prstGeom prst="rect">
              <a:avLst/>
            </a:prstGeom>
            <a:solidFill>
              <a:srgbClr val="FFC000">
                <a:alpha val="40000"/>
              </a:srgbClr>
            </a:solidFill>
          </p:spPr>
          <p:txBody>
            <a:bodyPr wrap="square" rtlCol="0">
              <a:spAutoFit/>
            </a:bodyPr>
            <a:lstStyle/>
            <a:p>
              <a:r>
                <a:rPr lang="en-NZ" sz="900" dirty="0" smtClean="0"/>
                <a:t>Criteria: Throughput</a:t>
              </a:r>
              <a:endParaRPr lang="en-NZ" sz="900" dirty="0"/>
            </a:p>
          </p:txBody>
        </p:sp>
        <p:sp>
          <p:nvSpPr>
            <p:cNvPr id="31" name="TextBox 30"/>
            <p:cNvSpPr txBox="1"/>
            <p:nvPr/>
          </p:nvSpPr>
          <p:spPr>
            <a:xfrm rot="2421247">
              <a:off x="5745682" y="4949376"/>
              <a:ext cx="1512168" cy="369332"/>
            </a:xfrm>
            <a:prstGeom prst="rect">
              <a:avLst/>
            </a:prstGeom>
            <a:solidFill>
              <a:srgbClr val="FFC000">
                <a:alpha val="40000"/>
              </a:srgbClr>
            </a:solidFill>
          </p:spPr>
          <p:txBody>
            <a:bodyPr wrap="square" rtlCol="0">
              <a:spAutoFit/>
            </a:bodyPr>
            <a:lstStyle/>
            <a:p>
              <a:r>
                <a:rPr lang="en-NZ" sz="900" dirty="0" smtClean="0"/>
                <a:t>Criteria: Financial cost of using transport</a:t>
              </a:r>
              <a:endParaRPr lang="en-NZ" sz="900" dirty="0"/>
            </a:p>
          </p:txBody>
        </p:sp>
        <p:sp>
          <p:nvSpPr>
            <p:cNvPr id="33" name="TextBox 32"/>
            <p:cNvSpPr txBox="1"/>
            <p:nvPr/>
          </p:nvSpPr>
          <p:spPr>
            <a:xfrm rot="803030">
              <a:off x="6333891" y="3812155"/>
              <a:ext cx="1512168" cy="230832"/>
            </a:xfrm>
            <a:prstGeom prst="rect">
              <a:avLst/>
            </a:prstGeom>
            <a:solidFill>
              <a:srgbClr val="FFC000">
                <a:alpha val="40000"/>
              </a:srgbClr>
            </a:solidFill>
          </p:spPr>
          <p:txBody>
            <a:bodyPr wrap="square" rtlCol="0">
              <a:spAutoFit/>
            </a:bodyPr>
            <a:lstStyle/>
            <a:p>
              <a:r>
                <a:rPr lang="en-NZ" sz="900" dirty="0" smtClean="0"/>
                <a:t>Criteria: Travel time</a:t>
              </a:r>
              <a:endParaRPr lang="en-NZ" sz="900" dirty="0"/>
            </a:p>
          </p:txBody>
        </p:sp>
        <p:sp>
          <p:nvSpPr>
            <p:cNvPr id="34" name="TextBox 33"/>
            <p:cNvSpPr txBox="1"/>
            <p:nvPr/>
          </p:nvSpPr>
          <p:spPr>
            <a:xfrm rot="19687283">
              <a:off x="5692116" y="1975778"/>
              <a:ext cx="1736526" cy="230832"/>
            </a:xfrm>
            <a:prstGeom prst="rect">
              <a:avLst/>
            </a:prstGeom>
            <a:solidFill>
              <a:srgbClr val="FFC000">
                <a:alpha val="40000"/>
              </a:srgbClr>
            </a:solidFill>
          </p:spPr>
          <p:txBody>
            <a:bodyPr wrap="square" rtlCol="0">
              <a:spAutoFit/>
            </a:bodyPr>
            <a:lstStyle/>
            <a:p>
              <a:r>
                <a:rPr lang="en-NZ" sz="900" dirty="0" smtClean="0"/>
                <a:t>Criteria: Availability &amp; access</a:t>
              </a:r>
              <a:endParaRPr lang="en-NZ" sz="900" dirty="0"/>
            </a:p>
          </p:txBody>
        </p:sp>
        <p:sp>
          <p:nvSpPr>
            <p:cNvPr id="35" name="TextBox 34"/>
            <p:cNvSpPr txBox="1"/>
            <p:nvPr/>
          </p:nvSpPr>
          <p:spPr>
            <a:xfrm rot="699132">
              <a:off x="1741548" y="2770642"/>
              <a:ext cx="1512168" cy="230832"/>
            </a:xfrm>
            <a:prstGeom prst="rect">
              <a:avLst/>
            </a:prstGeom>
            <a:solidFill>
              <a:srgbClr val="FFC000">
                <a:alpha val="40000"/>
              </a:srgbClr>
            </a:solidFill>
          </p:spPr>
          <p:txBody>
            <a:bodyPr wrap="square" rtlCol="0">
              <a:spAutoFit/>
            </a:bodyPr>
            <a:lstStyle/>
            <a:p>
              <a:r>
                <a:rPr lang="en-NZ" sz="900" dirty="0" smtClean="0"/>
                <a:t>Criteria: Reduce DSI</a:t>
              </a:r>
              <a:endParaRPr lang="en-NZ" sz="900" dirty="0"/>
            </a:p>
          </p:txBody>
        </p:sp>
        <p:sp>
          <p:nvSpPr>
            <p:cNvPr id="39" name="TextBox 38"/>
            <p:cNvSpPr txBox="1"/>
            <p:nvPr/>
          </p:nvSpPr>
          <p:spPr>
            <a:xfrm rot="1744992">
              <a:off x="6229285" y="4122901"/>
              <a:ext cx="1512168" cy="230832"/>
            </a:xfrm>
            <a:prstGeom prst="rect">
              <a:avLst/>
            </a:prstGeom>
            <a:solidFill>
              <a:srgbClr val="FFC000">
                <a:alpha val="40000"/>
              </a:srgbClr>
            </a:solidFill>
          </p:spPr>
          <p:txBody>
            <a:bodyPr wrap="square" rtlCol="0">
              <a:spAutoFit/>
            </a:bodyPr>
            <a:lstStyle/>
            <a:p>
              <a:r>
                <a:rPr lang="en-NZ" sz="900" dirty="0" smtClean="0"/>
                <a:t>Criteria: Reliability</a:t>
              </a:r>
              <a:endParaRPr lang="en-NZ" sz="900" dirty="0"/>
            </a:p>
          </p:txBody>
        </p:sp>
        <p:sp>
          <p:nvSpPr>
            <p:cNvPr id="40" name="TextBox 39"/>
            <p:cNvSpPr txBox="1"/>
            <p:nvPr/>
          </p:nvSpPr>
          <p:spPr>
            <a:xfrm rot="2022219">
              <a:off x="5694311" y="4705971"/>
              <a:ext cx="1736526" cy="230832"/>
            </a:xfrm>
            <a:prstGeom prst="rect">
              <a:avLst/>
            </a:prstGeom>
            <a:solidFill>
              <a:srgbClr val="FFC000">
                <a:alpha val="40000"/>
              </a:srgbClr>
            </a:solidFill>
          </p:spPr>
          <p:txBody>
            <a:bodyPr wrap="square" rtlCol="0">
              <a:spAutoFit/>
            </a:bodyPr>
            <a:lstStyle/>
            <a:p>
              <a:r>
                <a:rPr lang="en-NZ" sz="900" dirty="0" smtClean="0"/>
                <a:t>Criteria: customer experience</a:t>
              </a:r>
              <a:endParaRPr lang="en-NZ" sz="900" dirty="0"/>
            </a:p>
          </p:txBody>
        </p:sp>
        <p:sp>
          <p:nvSpPr>
            <p:cNvPr id="42" name="TextBox 41"/>
            <p:cNvSpPr txBox="1"/>
            <p:nvPr/>
          </p:nvSpPr>
          <p:spPr>
            <a:xfrm rot="3555588">
              <a:off x="2718991" y="1467850"/>
              <a:ext cx="1512168" cy="230832"/>
            </a:xfrm>
            <a:prstGeom prst="rect">
              <a:avLst/>
            </a:prstGeom>
            <a:solidFill>
              <a:srgbClr val="FFC000">
                <a:alpha val="40000"/>
              </a:srgbClr>
            </a:solidFill>
          </p:spPr>
          <p:txBody>
            <a:bodyPr wrap="square" rtlCol="0">
              <a:spAutoFit/>
            </a:bodyPr>
            <a:lstStyle/>
            <a:p>
              <a:r>
                <a:rPr lang="en-NZ" sz="900" dirty="0" smtClean="0"/>
                <a:t>Criteria: Noise</a:t>
              </a:r>
              <a:endParaRPr lang="en-NZ" sz="900" dirty="0"/>
            </a:p>
          </p:txBody>
        </p:sp>
        <p:sp>
          <p:nvSpPr>
            <p:cNvPr id="43" name="TextBox 42"/>
            <p:cNvSpPr txBox="1"/>
            <p:nvPr/>
          </p:nvSpPr>
          <p:spPr>
            <a:xfrm rot="19474369">
              <a:off x="2017959" y="4911606"/>
              <a:ext cx="1512168" cy="230832"/>
            </a:xfrm>
            <a:prstGeom prst="rect">
              <a:avLst/>
            </a:prstGeom>
            <a:solidFill>
              <a:srgbClr val="FFC000">
                <a:alpha val="40000"/>
              </a:srgbClr>
            </a:solidFill>
          </p:spPr>
          <p:txBody>
            <a:bodyPr wrap="square" rtlCol="0">
              <a:spAutoFit/>
            </a:bodyPr>
            <a:lstStyle/>
            <a:p>
              <a:r>
                <a:rPr lang="en-NZ" sz="900" dirty="0" smtClean="0"/>
                <a:t>Criteria: Pollution </a:t>
              </a:r>
              <a:endParaRPr lang="en-NZ" sz="900" dirty="0"/>
            </a:p>
          </p:txBody>
        </p:sp>
        <p:sp>
          <p:nvSpPr>
            <p:cNvPr id="44" name="TextBox 43"/>
            <p:cNvSpPr txBox="1"/>
            <p:nvPr/>
          </p:nvSpPr>
          <p:spPr>
            <a:xfrm rot="3015638">
              <a:off x="5529532" y="5270785"/>
              <a:ext cx="1512168" cy="230832"/>
            </a:xfrm>
            <a:prstGeom prst="rect">
              <a:avLst/>
            </a:prstGeom>
            <a:solidFill>
              <a:srgbClr val="FFC000">
                <a:alpha val="40000"/>
              </a:srgbClr>
            </a:solidFill>
          </p:spPr>
          <p:txBody>
            <a:bodyPr wrap="square" rtlCol="0">
              <a:spAutoFit/>
            </a:bodyPr>
            <a:lstStyle/>
            <a:p>
              <a:r>
                <a:rPr lang="en-NZ" sz="900" dirty="0" smtClean="0"/>
                <a:t>Criteria: Pricing efficiency</a:t>
              </a:r>
              <a:endParaRPr lang="en-NZ" sz="900" dirty="0"/>
            </a:p>
          </p:txBody>
        </p:sp>
        <p:sp>
          <p:nvSpPr>
            <p:cNvPr id="46" name="TextBox 45"/>
            <p:cNvSpPr txBox="1"/>
            <p:nvPr/>
          </p:nvSpPr>
          <p:spPr>
            <a:xfrm rot="1305968">
              <a:off x="1843045" y="2414922"/>
              <a:ext cx="1512168" cy="369332"/>
            </a:xfrm>
            <a:prstGeom prst="rect">
              <a:avLst/>
            </a:prstGeom>
            <a:solidFill>
              <a:srgbClr val="FFC000">
                <a:alpha val="40000"/>
              </a:srgbClr>
            </a:solidFill>
          </p:spPr>
          <p:txBody>
            <a:bodyPr wrap="square" rtlCol="0">
              <a:spAutoFit/>
            </a:bodyPr>
            <a:lstStyle/>
            <a:p>
              <a:r>
                <a:rPr lang="en-NZ" sz="900" dirty="0" smtClean="0"/>
                <a:t>Criteria: Infrastructure safety</a:t>
              </a:r>
              <a:endParaRPr lang="en-NZ" sz="900" dirty="0"/>
            </a:p>
          </p:txBody>
        </p:sp>
        <p:pic>
          <p:nvPicPr>
            <p:cNvPr id="61"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42090" y="2143489"/>
              <a:ext cx="2748804" cy="272831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pic>
        <p:nvPicPr>
          <p:cNvPr id="36" name="Picture 35"/>
          <p:cNvPicPr>
            <a:picLocks noChangeAspect="1"/>
          </p:cNvPicPr>
          <p:nvPr/>
        </p:nvPicPr>
        <p:blipFill>
          <a:blip r:embed="rId3"/>
          <a:stretch>
            <a:fillRect/>
          </a:stretch>
        </p:blipFill>
        <p:spPr>
          <a:xfrm>
            <a:off x="3491880" y="3365458"/>
            <a:ext cx="129950" cy="108292"/>
          </a:xfrm>
          <a:prstGeom prst="rect">
            <a:avLst/>
          </a:prstGeom>
        </p:spPr>
      </p:pic>
      <p:pic>
        <p:nvPicPr>
          <p:cNvPr id="37" name="Picture 36"/>
          <p:cNvPicPr>
            <a:picLocks noChangeAspect="1"/>
          </p:cNvPicPr>
          <p:nvPr/>
        </p:nvPicPr>
        <p:blipFill>
          <a:blip r:embed="rId4"/>
          <a:stretch>
            <a:fillRect/>
          </a:stretch>
        </p:blipFill>
        <p:spPr>
          <a:xfrm>
            <a:off x="4756333" y="2615528"/>
            <a:ext cx="157023" cy="102877"/>
          </a:xfrm>
          <a:prstGeom prst="rect">
            <a:avLst/>
          </a:prstGeom>
        </p:spPr>
      </p:pic>
      <p:pic>
        <p:nvPicPr>
          <p:cNvPr id="38" name="Picture 37"/>
          <p:cNvPicPr>
            <a:picLocks noChangeAspect="1"/>
          </p:cNvPicPr>
          <p:nvPr/>
        </p:nvPicPr>
        <p:blipFill>
          <a:blip r:embed="rId5"/>
          <a:stretch>
            <a:fillRect/>
          </a:stretch>
        </p:blipFill>
        <p:spPr>
          <a:xfrm>
            <a:off x="3754771" y="4376221"/>
            <a:ext cx="113706" cy="157023"/>
          </a:xfrm>
          <a:prstGeom prst="rect">
            <a:avLst/>
          </a:prstGeom>
        </p:spPr>
      </p:pic>
      <p:pic>
        <p:nvPicPr>
          <p:cNvPr id="47" name="Picture 46"/>
          <p:cNvPicPr>
            <a:picLocks noChangeAspect="1"/>
          </p:cNvPicPr>
          <p:nvPr/>
        </p:nvPicPr>
        <p:blipFill>
          <a:blip r:embed="rId6"/>
          <a:stretch>
            <a:fillRect/>
          </a:stretch>
        </p:blipFill>
        <p:spPr>
          <a:xfrm>
            <a:off x="3758747" y="2861402"/>
            <a:ext cx="157023" cy="86633"/>
          </a:xfrm>
          <a:prstGeom prst="rect">
            <a:avLst/>
          </a:prstGeom>
        </p:spPr>
      </p:pic>
      <p:pic>
        <p:nvPicPr>
          <p:cNvPr id="49" name="Picture 48"/>
          <p:cNvPicPr>
            <a:picLocks noChangeAspect="1"/>
          </p:cNvPicPr>
          <p:nvPr/>
        </p:nvPicPr>
        <p:blipFill>
          <a:blip r:embed="rId7"/>
          <a:stretch>
            <a:fillRect/>
          </a:stretch>
        </p:blipFill>
        <p:spPr>
          <a:xfrm>
            <a:off x="5342923" y="2882614"/>
            <a:ext cx="135365" cy="113706"/>
          </a:xfrm>
          <a:prstGeom prst="rect">
            <a:avLst/>
          </a:prstGeom>
        </p:spPr>
      </p:pic>
      <p:pic>
        <p:nvPicPr>
          <p:cNvPr id="50" name="Picture 49"/>
          <p:cNvPicPr>
            <a:picLocks noChangeAspect="1"/>
          </p:cNvPicPr>
          <p:nvPr/>
        </p:nvPicPr>
        <p:blipFill>
          <a:blip r:embed="rId8"/>
          <a:stretch>
            <a:fillRect/>
          </a:stretch>
        </p:blipFill>
        <p:spPr>
          <a:xfrm>
            <a:off x="4824419" y="4665835"/>
            <a:ext cx="102877" cy="124536"/>
          </a:xfrm>
          <a:prstGeom prst="rect">
            <a:avLst/>
          </a:prstGeom>
        </p:spPr>
      </p:pic>
      <p:pic>
        <p:nvPicPr>
          <p:cNvPr id="51" name="Picture 50"/>
          <p:cNvPicPr>
            <a:picLocks noChangeAspect="1"/>
          </p:cNvPicPr>
          <p:nvPr/>
        </p:nvPicPr>
        <p:blipFill>
          <a:blip r:embed="rId9"/>
          <a:stretch>
            <a:fillRect/>
          </a:stretch>
        </p:blipFill>
        <p:spPr>
          <a:xfrm>
            <a:off x="3453736" y="3903425"/>
            <a:ext cx="129950" cy="113706"/>
          </a:xfrm>
          <a:prstGeom prst="rect">
            <a:avLst/>
          </a:prstGeom>
        </p:spPr>
      </p:pic>
      <p:pic>
        <p:nvPicPr>
          <p:cNvPr id="52" name="Picture 51"/>
          <p:cNvPicPr>
            <a:picLocks noChangeAspect="1"/>
          </p:cNvPicPr>
          <p:nvPr/>
        </p:nvPicPr>
        <p:blipFill>
          <a:blip r:embed="rId10"/>
          <a:stretch>
            <a:fillRect/>
          </a:stretch>
        </p:blipFill>
        <p:spPr>
          <a:xfrm>
            <a:off x="5636395" y="3941522"/>
            <a:ext cx="108292" cy="108292"/>
          </a:xfrm>
          <a:prstGeom prst="rect">
            <a:avLst/>
          </a:prstGeom>
        </p:spPr>
      </p:pic>
      <p:pic>
        <p:nvPicPr>
          <p:cNvPr id="53" name="Picture 52"/>
          <p:cNvPicPr>
            <a:picLocks noChangeAspect="1"/>
          </p:cNvPicPr>
          <p:nvPr/>
        </p:nvPicPr>
        <p:blipFill>
          <a:blip r:embed="rId11"/>
          <a:stretch>
            <a:fillRect/>
          </a:stretch>
        </p:blipFill>
        <p:spPr>
          <a:xfrm>
            <a:off x="4302514" y="4648903"/>
            <a:ext cx="135365" cy="119121"/>
          </a:xfrm>
          <a:prstGeom prst="rect">
            <a:avLst/>
          </a:prstGeom>
        </p:spPr>
      </p:pic>
      <p:pic>
        <p:nvPicPr>
          <p:cNvPr id="54" name="Picture 53"/>
          <p:cNvPicPr>
            <a:picLocks noChangeAspect="1"/>
          </p:cNvPicPr>
          <p:nvPr/>
        </p:nvPicPr>
        <p:blipFill>
          <a:blip r:embed="rId12"/>
          <a:stretch>
            <a:fillRect/>
          </a:stretch>
        </p:blipFill>
        <p:spPr>
          <a:xfrm>
            <a:off x="5588763" y="3326319"/>
            <a:ext cx="146194" cy="140779"/>
          </a:xfrm>
          <a:prstGeom prst="rect">
            <a:avLst/>
          </a:prstGeom>
        </p:spPr>
      </p:pic>
      <p:pic>
        <p:nvPicPr>
          <p:cNvPr id="55" name="Picture 54"/>
          <p:cNvPicPr>
            <a:picLocks noChangeAspect="1"/>
          </p:cNvPicPr>
          <p:nvPr/>
        </p:nvPicPr>
        <p:blipFill>
          <a:blip r:embed="rId13"/>
          <a:stretch>
            <a:fillRect/>
          </a:stretch>
        </p:blipFill>
        <p:spPr>
          <a:xfrm>
            <a:off x="4267581" y="2560671"/>
            <a:ext cx="151609" cy="140779"/>
          </a:xfrm>
          <a:prstGeom prst="rect">
            <a:avLst/>
          </a:prstGeom>
        </p:spPr>
      </p:pic>
      <p:pic>
        <p:nvPicPr>
          <p:cNvPr id="56" name="Picture 55"/>
          <p:cNvPicPr>
            <a:picLocks noChangeAspect="1"/>
          </p:cNvPicPr>
          <p:nvPr/>
        </p:nvPicPr>
        <p:blipFill>
          <a:blip r:embed="rId14"/>
          <a:stretch>
            <a:fillRect/>
          </a:stretch>
        </p:blipFill>
        <p:spPr>
          <a:xfrm>
            <a:off x="5279381" y="4399015"/>
            <a:ext cx="173267" cy="9204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839852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395912" y="2132856"/>
            <a:ext cx="2800373" cy="281871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41" name="Donut 40"/>
          <p:cNvSpPr/>
          <p:nvPr/>
        </p:nvSpPr>
        <p:spPr>
          <a:xfrm>
            <a:off x="1560387" y="282941"/>
            <a:ext cx="6513949" cy="6534733"/>
          </a:xfrm>
          <a:prstGeom prst="donut">
            <a:avLst>
              <a:gd name="adj" fmla="val 948"/>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chemeClr val="tx1"/>
              </a:solidFill>
            </a:endParaRPr>
          </a:p>
        </p:txBody>
      </p:sp>
      <p:sp>
        <p:nvSpPr>
          <p:cNvPr id="29" name="TextBox 28"/>
          <p:cNvSpPr txBox="1"/>
          <p:nvPr/>
        </p:nvSpPr>
        <p:spPr>
          <a:xfrm>
            <a:off x="3205705" y="6148654"/>
            <a:ext cx="1512168" cy="230832"/>
          </a:xfrm>
          <a:prstGeom prst="rect">
            <a:avLst/>
          </a:prstGeom>
          <a:solidFill>
            <a:srgbClr val="00B0F0">
              <a:alpha val="54000"/>
            </a:srgbClr>
          </a:solidFill>
        </p:spPr>
        <p:txBody>
          <a:bodyPr wrap="square" rtlCol="0">
            <a:spAutoFit/>
          </a:bodyPr>
          <a:lstStyle/>
          <a:p>
            <a:r>
              <a:rPr lang="en-NZ" sz="900" dirty="0" smtClean="0"/>
              <a:t>Connection to waterfront</a:t>
            </a:r>
            <a:endParaRPr lang="en-NZ" sz="900" dirty="0"/>
          </a:p>
        </p:txBody>
      </p:sp>
      <p:sp>
        <p:nvSpPr>
          <p:cNvPr id="47" name="TextBox 46"/>
          <p:cNvSpPr txBox="1"/>
          <p:nvPr/>
        </p:nvSpPr>
        <p:spPr>
          <a:xfrm>
            <a:off x="5815339" y="1755504"/>
            <a:ext cx="1512168" cy="230832"/>
          </a:xfrm>
          <a:prstGeom prst="rect">
            <a:avLst/>
          </a:prstGeom>
          <a:solidFill>
            <a:srgbClr val="00B0F0">
              <a:alpha val="54000"/>
            </a:srgbClr>
          </a:solidFill>
        </p:spPr>
        <p:txBody>
          <a:bodyPr wrap="square" rtlCol="0">
            <a:spAutoFit/>
          </a:bodyPr>
          <a:lstStyle/>
          <a:p>
            <a:r>
              <a:rPr lang="en-NZ" sz="900" dirty="0" smtClean="0"/>
              <a:t>Efficiency of travel</a:t>
            </a:r>
            <a:endParaRPr lang="en-NZ" sz="900" dirty="0"/>
          </a:p>
        </p:txBody>
      </p:sp>
      <p:sp>
        <p:nvSpPr>
          <p:cNvPr id="48" name="TextBox 47"/>
          <p:cNvSpPr txBox="1"/>
          <p:nvPr/>
        </p:nvSpPr>
        <p:spPr>
          <a:xfrm>
            <a:off x="5872558" y="2110551"/>
            <a:ext cx="1512168" cy="369332"/>
          </a:xfrm>
          <a:prstGeom prst="rect">
            <a:avLst/>
          </a:prstGeom>
          <a:solidFill>
            <a:srgbClr val="00B0F0">
              <a:alpha val="54000"/>
            </a:srgbClr>
          </a:solidFill>
        </p:spPr>
        <p:txBody>
          <a:bodyPr wrap="square" rtlCol="0">
            <a:spAutoFit/>
          </a:bodyPr>
          <a:lstStyle/>
          <a:p>
            <a:r>
              <a:rPr lang="en-NZ" sz="900" dirty="0" smtClean="0"/>
              <a:t>Priority for right mode at the right time</a:t>
            </a:r>
            <a:endParaRPr lang="en-NZ" sz="900" dirty="0"/>
          </a:p>
        </p:txBody>
      </p:sp>
      <p:sp>
        <p:nvSpPr>
          <p:cNvPr id="49" name="TextBox 48"/>
          <p:cNvSpPr txBox="1"/>
          <p:nvPr/>
        </p:nvSpPr>
        <p:spPr>
          <a:xfrm>
            <a:off x="5431070" y="1043791"/>
            <a:ext cx="1512168" cy="369332"/>
          </a:xfrm>
          <a:prstGeom prst="rect">
            <a:avLst/>
          </a:prstGeom>
          <a:solidFill>
            <a:srgbClr val="00B0F0">
              <a:alpha val="54000"/>
            </a:srgbClr>
          </a:solidFill>
        </p:spPr>
        <p:txBody>
          <a:bodyPr wrap="square" rtlCol="0">
            <a:spAutoFit/>
          </a:bodyPr>
          <a:lstStyle/>
          <a:p>
            <a:r>
              <a:rPr lang="en-NZ" sz="900" dirty="0" smtClean="0"/>
              <a:t>Optimise use of existing transport system</a:t>
            </a:r>
            <a:endParaRPr lang="en-NZ" sz="900" dirty="0"/>
          </a:p>
        </p:txBody>
      </p:sp>
      <p:sp>
        <p:nvSpPr>
          <p:cNvPr id="50" name="TextBox 49"/>
          <p:cNvSpPr txBox="1"/>
          <p:nvPr/>
        </p:nvSpPr>
        <p:spPr>
          <a:xfrm>
            <a:off x="2242527" y="1829716"/>
            <a:ext cx="1512168" cy="230832"/>
          </a:xfrm>
          <a:prstGeom prst="rect">
            <a:avLst/>
          </a:prstGeom>
          <a:solidFill>
            <a:srgbClr val="00B0F0">
              <a:alpha val="54000"/>
            </a:srgbClr>
          </a:solidFill>
        </p:spPr>
        <p:txBody>
          <a:bodyPr wrap="square" rtlCol="0">
            <a:spAutoFit/>
          </a:bodyPr>
          <a:lstStyle/>
          <a:p>
            <a:r>
              <a:rPr lang="en-NZ" sz="900" dirty="0" smtClean="0"/>
              <a:t>Reclaiming urban space</a:t>
            </a:r>
            <a:endParaRPr lang="en-NZ" sz="900" dirty="0"/>
          </a:p>
        </p:txBody>
      </p:sp>
      <p:sp>
        <p:nvSpPr>
          <p:cNvPr id="51" name="TextBox 50"/>
          <p:cNvSpPr txBox="1"/>
          <p:nvPr/>
        </p:nvSpPr>
        <p:spPr>
          <a:xfrm>
            <a:off x="2346392" y="1541887"/>
            <a:ext cx="1512168" cy="230832"/>
          </a:xfrm>
          <a:prstGeom prst="rect">
            <a:avLst/>
          </a:prstGeom>
          <a:solidFill>
            <a:srgbClr val="00B0F0">
              <a:alpha val="54000"/>
            </a:srgbClr>
          </a:solidFill>
        </p:spPr>
        <p:txBody>
          <a:bodyPr wrap="square" rtlCol="0">
            <a:spAutoFit/>
          </a:bodyPr>
          <a:lstStyle/>
          <a:p>
            <a:r>
              <a:rPr lang="en-NZ" sz="900" dirty="0" smtClean="0"/>
              <a:t>No. of vehicles in CBD</a:t>
            </a:r>
            <a:endParaRPr lang="en-NZ" sz="900" dirty="0"/>
          </a:p>
        </p:txBody>
      </p:sp>
      <p:sp>
        <p:nvSpPr>
          <p:cNvPr id="52" name="TextBox 51"/>
          <p:cNvSpPr txBox="1"/>
          <p:nvPr/>
        </p:nvSpPr>
        <p:spPr>
          <a:xfrm>
            <a:off x="5780655" y="4519215"/>
            <a:ext cx="1512168" cy="369332"/>
          </a:xfrm>
          <a:prstGeom prst="rect">
            <a:avLst/>
          </a:prstGeom>
          <a:solidFill>
            <a:srgbClr val="00B0F0">
              <a:alpha val="54000"/>
            </a:srgbClr>
          </a:solidFill>
        </p:spPr>
        <p:txBody>
          <a:bodyPr wrap="square" rtlCol="0">
            <a:spAutoFit/>
          </a:bodyPr>
          <a:lstStyle/>
          <a:p>
            <a:r>
              <a:rPr lang="en-NZ" sz="900" dirty="0" smtClean="0"/>
              <a:t>Access to key CBD &amp; regional facilities / places</a:t>
            </a:r>
            <a:endParaRPr lang="en-NZ" sz="900" dirty="0"/>
          </a:p>
        </p:txBody>
      </p:sp>
      <p:sp>
        <p:nvSpPr>
          <p:cNvPr id="53" name="TextBox 52"/>
          <p:cNvSpPr txBox="1"/>
          <p:nvPr/>
        </p:nvSpPr>
        <p:spPr>
          <a:xfrm>
            <a:off x="1886186" y="2351451"/>
            <a:ext cx="1512168" cy="230832"/>
          </a:xfrm>
          <a:prstGeom prst="rect">
            <a:avLst/>
          </a:prstGeom>
          <a:solidFill>
            <a:srgbClr val="00B0F0">
              <a:alpha val="54000"/>
            </a:srgbClr>
          </a:solidFill>
        </p:spPr>
        <p:txBody>
          <a:bodyPr wrap="square" rtlCol="0">
            <a:spAutoFit/>
          </a:bodyPr>
          <a:lstStyle/>
          <a:p>
            <a:r>
              <a:rPr lang="en-NZ" sz="900" dirty="0" smtClean="0"/>
              <a:t>People friendly streets</a:t>
            </a:r>
            <a:endParaRPr lang="en-NZ" sz="900" dirty="0"/>
          </a:p>
        </p:txBody>
      </p:sp>
      <p:sp>
        <p:nvSpPr>
          <p:cNvPr id="54" name="TextBox 53"/>
          <p:cNvSpPr txBox="1"/>
          <p:nvPr/>
        </p:nvSpPr>
        <p:spPr>
          <a:xfrm>
            <a:off x="2533484" y="1265821"/>
            <a:ext cx="1512168" cy="230832"/>
          </a:xfrm>
          <a:prstGeom prst="rect">
            <a:avLst/>
          </a:prstGeom>
          <a:solidFill>
            <a:srgbClr val="00B0F0">
              <a:alpha val="54000"/>
            </a:srgbClr>
          </a:solidFill>
        </p:spPr>
        <p:txBody>
          <a:bodyPr wrap="square" rtlCol="0">
            <a:spAutoFit/>
          </a:bodyPr>
          <a:lstStyle/>
          <a:p>
            <a:r>
              <a:rPr lang="en-NZ" sz="900" dirty="0" smtClean="0"/>
              <a:t>Planned growth in CBD</a:t>
            </a:r>
            <a:endParaRPr lang="en-NZ" sz="900" dirty="0"/>
          </a:p>
        </p:txBody>
      </p:sp>
      <p:sp>
        <p:nvSpPr>
          <p:cNvPr id="55" name="TextBox 54"/>
          <p:cNvSpPr txBox="1"/>
          <p:nvPr/>
        </p:nvSpPr>
        <p:spPr>
          <a:xfrm>
            <a:off x="2762044" y="5658838"/>
            <a:ext cx="1512168" cy="230832"/>
          </a:xfrm>
          <a:prstGeom prst="rect">
            <a:avLst/>
          </a:prstGeom>
          <a:solidFill>
            <a:srgbClr val="00B0F0">
              <a:alpha val="54000"/>
            </a:srgbClr>
          </a:solidFill>
        </p:spPr>
        <p:txBody>
          <a:bodyPr wrap="square" rtlCol="0">
            <a:spAutoFit/>
          </a:bodyPr>
          <a:lstStyle/>
          <a:p>
            <a:r>
              <a:rPr lang="en-NZ" sz="900" dirty="0" smtClean="0"/>
              <a:t>Environment &amp; amenity</a:t>
            </a:r>
            <a:endParaRPr lang="en-NZ" sz="900" dirty="0"/>
          </a:p>
        </p:txBody>
      </p:sp>
      <p:sp>
        <p:nvSpPr>
          <p:cNvPr id="56" name="TextBox 55"/>
          <p:cNvSpPr txBox="1"/>
          <p:nvPr/>
        </p:nvSpPr>
        <p:spPr>
          <a:xfrm>
            <a:off x="2141621" y="4836158"/>
            <a:ext cx="1512168" cy="230832"/>
          </a:xfrm>
          <a:prstGeom prst="rect">
            <a:avLst/>
          </a:prstGeom>
          <a:solidFill>
            <a:srgbClr val="00B0F0">
              <a:alpha val="54000"/>
            </a:srgbClr>
          </a:solidFill>
        </p:spPr>
        <p:txBody>
          <a:bodyPr wrap="square" rtlCol="0">
            <a:spAutoFit/>
          </a:bodyPr>
          <a:lstStyle/>
          <a:p>
            <a:r>
              <a:rPr lang="en-NZ" sz="900" dirty="0" smtClean="0"/>
              <a:t>Carbon footprint</a:t>
            </a:r>
            <a:endParaRPr lang="en-NZ" sz="900" dirty="0"/>
          </a:p>
        </p:txBody>
      </p:sp>
      <p:sp>
        <p:nvSpPr>
          <p:cNvPr id="57" name="TextBox 56"/>
          <p:cNvSpPr txBox="1"/>
          <p:nvPr/>
        </p:nvSpPr>
        <p:spPr>
          <a:xfrm>
            <a:off x="4268487" y="493215"/>
            <a:ext cx="1512168" cy="230832"/>
          </a:xfrm>
          <a:prstGeom prst="rect">
            <a:avLst/>
          </a:prstGeom>
          <a:solidFill>
            <a:srgbClr val="00B0F0">
              <a:alpha val="54000"/>
            </a:srgbClr>
          </a:solidFill>
        </p:spPr>
        <p:txBody>
          <a:bodyPr wrap="square" rtlCol="0">
            <a:spAutoFit/>
          </a:bodyPr>
          <a:lstStyle/>
          <a:p>
            <a:r>
              <a:rPr lang="en-NZ" sz="900" dirty="0" smtClean="0"/>
              <a:t>Catchment</a:t>
            </a:r>
            <a:endParaRPr lang="en-NZ" sz="900" dirty="0"/>
          </a:p>
        </p:txBody>
      </p:sp>
      <p:sp>
        <p:nvSpPr>
          <p:cNvPr id="58" name="TextBox 57"/>
          <p:cNvSpPr txBox="1"/>
          <p:nvPr/>
        </p:nvSpPr>
        <p:spPr>
          <a:xfrm>
            <a:off x="5709772" y="1462949"/>
            <a:ext cx="1512168" cy="230832"/>
          </a:xfrm>
          <a:prstGeom prst="rect">
            <a:avLst/>
          </a:prstGeom>
          <a:solidFill>
            <a:srgbClr val="00B0F0">
              <a:alpha val="54000"/>
            </a:srgbClr>
          </a:solidFill>
        </p:spPr>
        <p:txBody>
          <a:bodyPr wrap="square" rtlCol="0">
            <a:spAutoFit/>
          </a:bodyPr>
          <a:lstStyle/>
          <a:p>
            <a:r>
              <a:rPr lang="en-NZ" sz="900" dirty="0" smtClean="0"/>
              <a:t>Capacity</a:t>
            </a:r>
            <a:endParaRPr lang="en-NZ" sz="900" dirty="0"/>
          </a:p>
        </p:txBody>
      </p:sp>
      <p:sp>
        <p:nvSpPr>
          <p:cNvPr id="59" name="TextBox 58"/>
          <p:cNvSpPr txBox="1"/>
          <p:nvPr/>
        </p:nvSpPr>
        <p:spPr>
          <a:xfrm>
            <a:off x="4070034" y="1898555"/>
            <a:ext cx="1512168" cy="230832"/>
          </a:xfrm>
          <a:prstGeom prst="rect">
            <a:avLst/>
          </a:prstGeom>
          <a:solidFill>
            <a:srgbClr val="00B0F0">
              <a:alpha val="54000"/>
            </a:srgbClr>
          </a:solidFill>
        </p:spPr>
        <p:txBody>
          <a:bodyPr wrap="square" rtlCol="0">
            <a:spAutoFit/>
          </a:bodyPr>
          <a:lstStyle/>
          <a:p>
            <a:r>
              <a:rPr lang="en-NZ" sz="900" dirty="0" smtClean="0"/>
              <a:t>Journey experience</a:t>
            </a:r>
            <a:endParaRPr lang="en-NZ" sz="900" dirty="0"/>
          </a:p>
        </p:txBody>
      </p:sp>
      <p:sp>
        <p:nvSpPr>
          <p:cNvPr id="60" name="TextBox 59"/>
          <p:cNvSpPr txBox="1"/>
          <p:nvPr/>
        </p:nvSpPr>
        <p:spPr>
          <a:xfrm>
            <a:off x="6146237" y="4237278"/>
            <a:ext cx="1512168" cy="230832"/>
          </a:xfrm>
          <a:prstGeom prst="rect">
            <a:avLst/>
          </a:prstGeom>
          <a:solidFill>
            <a:srgbClr val="00B0F0">
              <a:alpha val="54000"/>
            </a:srgbClr>
          </a:solidFill>
        </p:spPr>
        <p:txBody>
          <a:bodyPr wrap="square" rtlCol="0">
            <a:spAutoFit/>
          </a:bodyPr>
          <a:lstStyle/>
          <a:p>
            <a:r>
              <a:rPr lang="en-NZ" sz="900" dirty="0" smtClean="0"/>
              <a:t>Reliability</a:t>
            </a:r>
            <a:endParaRPr lang="en-NZ" sz="900" dirty="0"/>
          </a:p>
        </p:txBody>
      </p:sp>
      <p:sp>
        <p:nvSpPr>
          <p:cNvPr id="61" name="TextBox 60"/>
          <p:cNvSpPr txBox="1"/>
          <p:nvPr/>
        </p:nvSpPr>
        <p:spPr>
          <a:xfrm>
            <a:off x="4634069" y="761854"/>
            <a:ext cx="1512168" cy="230832"/>
          </a:xfrm>
          <a:prstGeom prst="rect">
            <a:avLst/>
          </a:prstGeom>
          <a:solidFill>
            <a:srgbClr val="00B0F0">
              <a:alpha val="54000"/>
            </a:srgbClr>
          </a:solidFill>
        </p:spPr>
        <p:txBody>
          <a:bodyPr wrap="square" rtlCol="0">
            <a:spAutoFit/>
          </a:bodyPr>
          <a:lstStyle/>
          <a:p>
            <a:r>
              <a:rPr lang="en-NZ" sz="900" dirty="0" smtClean="0"/>
              <a:t>Patronage</a:t>
            </a:r>
            <a:endParaRPr lang="en-NZ" sz="900" dirty="0"/>
          </a:p>
        </p:txBody>
      </p:sp>
      <p:sp>
        <p:nvSpPr>
          <p:cNvPr id="63" name="TextBox 62"/>
          <p:cNvSpPr txBox="1"/>
          <p:nvPr/>
        </p:nvSpPr>
        <p:spPr>
          <a:xfrm>
            <a:off x="2967477" y="1008095"/>
            <a:ext cx="1512168" cy="230832"/>
          </a:xfrm>
          <a:prstGeom prst="rect">
            <a:avLst/>
          </a:prstGeom>
          <a:solidFill>
            <a:srgbClr val="00B0F0">
              <a:alpha val="54000"/>
            </a:srgbClr>
          </a:solidFill>
        </p:spPr>
        <p:txBody>
          <a:bodyPr wrap="square" rtlCol="0">
            <a:spAutoFit/>
          </a:bodyPr>
          <a:lstStyle/>
          <a:p>
            <a:r>
              <a:rPr lang="en-NZ" sz="900" dirty="0" smtClean="0"/>
              <a:t>Transport Choice</a:t>
            </a:r>
            <a:endParaRPr lang="en-NZ" sz="900" dirty="0"/>
          </a:p>
        </p:txBody>
      </p:sp>
      <p:sp>
        <p:nvSpPr>
          <p:cNvPr id="64" name="TextBox 63"/>
          <p:cNvSpPr txBox="1"/>
          <p:nvPr/>
        </p:nvSpPr>
        <p:spPr>
          <a:xfrm>
            <a:off x="1729960" y="2746040"/>
            <a:ext cx="1512168" cy="230832"/>
          </a:xfrm>
          <a:prstGeom prst="rect">
            <a:avLst/>
          </a:prstGeom>
          <a:solidFill>
            <a:srgbClr val="00B0F0">
              <a:alpha val="54000"/>
            </a:srgbClr>
          </a:solidFill>
        </p:spPr>
        <p:txBody>
          <a:bodyPr wrap="square" rtlCol="0">
            <a:spAutoFit/>
          </a:bodyPr>
          <a:lstStyle/>
          <a:p>
            <a:r>
              <a:rPr lang="en-NZ" sz="900" dirty="0" smtClean="0"/>
              <a:t>Personal Safety</a:t>
            </a:r>
            <a:endParaRPr lang="en-NZ" sz="900" dirty="0"/>
          </a:p>
        </p:txBody>
      </p:sp>
      <p:sp>
        <p:nvSpPr>
          <p:cNvPr id="65" name="TextBox 64"/>
          <p:cNvSpPr txBox="1"/>
          <p:nvPr/>
        </p:nvSpPr>
        <p:spPr>
          <a:xfrm>
            <a:off x="1708035" y="3092560"/>
            <a:ext cx="1512168" cy="230832"/>
          </a:xfrm>
          <a:prstGeom prst="rect">
            <a:avLst/>
          </a:prstGeom>
          <a:solidFill>
            <a:srgbClr val="00B0F0">
              <a:alpha val="54000"/>
            </a:srgbClr>
          </a:solidFill>
        </p:spPr>
        <p:txBody>
          <a:bodyPr wrap="square" rtlCol="0">
            <a:spAutoFit/>
          </a:bodyPr>
          <a:lstStyle/>
          <a:p>
            <a:r>
              <a:rPr lang="en-NZ" sz="900" dirty="0" smtClean="0"/>
              <a:t>Road Safety</a:t>
            </a:r>
            <a:endParaRPr lang="en-NZ" sz="900" dirty="0"/>
          </a:p>
        </p:txBody>
      </p:sp>
      <p:sp>
        <p:nvSpPr>
          <p:cNvPr id="66" name="TextBox 65"/>
          <p:cNvSpPr txBox="1"/>
          <p:nvPr/>
        </p:nvSpPr>
        <p:spPr>
          <a:xfrm>
            <a:off x="6331968" y="3832813"/>
            <a:ext cx="1512168" cy="230832"/>
          </a:xfrm>
          <a:prstGeom prst="rect">
            <a:avLst/>
          </a:prstGeom>
          <a:solidFill>
            <a:srgbClr val="00B0F0">
              <a:alpha val="54000"/>
            </a:srgbClr>
          </a:solidFill>
        </p:spPr>
        <p:txBody>
          <a:bodyPr wrap="square" rtlCol="0">
            <a:spAutoFit/>
          </a:bodyPr>
          <a:lstStyle/>
          <a:p>
            <a:r>
              <a:rPr lang="en-NZ" sz="900" dirty="0" smtClean="0"/>
              <a:t>Journey time predictability</a:t>
            </a:r>
            <a:endParaRPr lang="en-NZ" sz="900" dirty="0"/>
          </a:p>
        </p:txBody>
      </p:sp>
      <p:sp>
        <p:nvSpPr>
          <p:cNvPr id="67" name="TextBox 66"/>
          <p:cNvSpPr txBox="1"/>
          <p:nvPr/>
        </p:nvSpPr>
        <p:spPr>
          <a:xfrm>
            <a:off x="1777400" y="4064757"/>
            <a:ext cx="1512168" cy="230832"/>
          </a:xfrm>
          <a:prstGeom prst="rect">
            <a:avLst/>
          </a:prstGeom>
          <a:solidFill>
            <a:srgbClr val="00B0F0">
              <a:alpha val="54000"/>
            </a:srgbClr>
          </a:solidFill>
        </p:spPr>
        <p:txBody>
          <a:bodyPr wrap="square" rtlCol="0">
            <a:spAutoFit/>
          </a:bodyPr>
          <a:lstStyle/>
          <a:p>
            <a:r>
              <a:rPr lang="en-NZ" sz="900" dirty="0" smtClean="0"/>
              <a:t>Cultural &amp; heritage values</a:t>
            </a:r>
            <a:endParaRPr lang="en-NZ" sz="900" dirty="0"/>
          </a:p>
        </p:txBody>
      </p:sp>
      <p:sp>
        <p:nvSpPr>
          <p:cNvPr id="68" name="TextBox 67"/>
          <p:cNvSpPr txBox="1"/>
          <p:nvPr/>
        </p:nvSpPr>
        <p:spPr>
          <a:xfrm>
            <a:off x="1739678" y="3498607"/>
            <a:ext cx="1512168" cy="230832"/>
          </a:xfrm>
          <a:prstGeom prst="rect">
            <a:avLst/>
          </a:prstGeom>
          <a:solidFill>
            <a:srgbClr val="00B0F0">
              <a:alpha val="54000"/>
            </a:srgbClr>
          </a:solidFill>
        </p:spPr>
        <p:txBody>
          <a:bodyPr wrap="square" rtlCol="0">
            <a:spAutoFit/>
          </a:bodyPr>
          <a:lstStyle/>
          <a:p>
            <a:r>
              <a:rPr lang="en-NZ" sz="900" dirty="0" smtClean="0"/>
              <a:t>Urban amenity values</a:t>
            </a:r>
            <a:endParaRPr lang="en-NZ" sz="900" dirty="0"/>
          </a:p>
        </p:txBody>
      </p:sp>
      <p:sp>
        <p:nvSpPr>
          <p:cNvPr id="69" name="TextBox 68"/>
          <p:cNvSpPr txBox="1"/>
          <p:nvPr/>
        </p:nvSpPr>
        <p:spPr>
          <a:xfrm>
            <a:off x="6367410" y="2919407"/>
            <a:ext cx="1512168" cy="230832"/>
          </a:xfrm>
          <a:prstGeom prst="rect">
            <a:avLst/>
          </a:prstGeom>
          <a:solidFill>
            <a:srgbClr val="00B0F0">
              <a:alpha val="54000"/>
            </a:srgbClr>
          </a:solidFill>
        </p:spPr>
        <p:txBody>
          <a:bodyPr wrap="square" rtlCol="0">
            <a:spAutoFit/>
          </a:bodyPr>
          <a:lstStyle/>
          <a:p>
            <a:r>
              <a:rPr lang="en-NZ" sz="900" dirty="0" smtClean="0"/>
              <a:t>City productivity</a:t>
            </a:r>
            <a:endParaRPr lang="en-NZ" sz="900" dirty="0"/>
          </a:p>
        </p:txBody>
      </p:sp>
      <p:sp>
        <p:nvSpPr>
          <p:cNvPr id="70" name="TextBox 69"/>
          <p:cNvSpPr txBox="1"/>
          <p:nvPr/>
        </p:nvSpPr>
        <p:spPr>
          <a:xfrm>
            <a:off x="6176546" y="2537035"/>
            <a:ext cx="1533385" cy="369332"/>
          </a:xfrm>
          <a:prstGeom prst="rect">
            <a:avLst/>
          </a:prstGeom>
          <a:solidFill>
            <a:srgbClr val="00B0F0">
              <a:alpha val="54000"/>
            </a:srgbClr>
          </a:solidFill>
        </p:spPr>
        <p:txBody>
          <a:bodyPr wrap="square" rtlCol="0">
            <a:spAutoFit/>
          </a:bodyPr>
          <a:lstStyle/>
          <a:p>
            <a:r>
              <a:rPr lang="en-NZ" sz="900" dirty="0" smtClean="0"/>
              <a:t>Urban growth &amp; intensification (CBD focus)</a:t>
            </a:r>
            <a:endParaRPr lang="en-NZ" sz="900" dirty="0"/>
          </a:p>
        </p:txBody>
      </p:sp>
      <p:sp>
        <p:nvSpPr>
          <p:cNvPr id="71" name="TextBox 70"/>
          <p:cNvSpPr txBox="1"/>
          <p:nvPr/>
        </p:nvSpPr>
        <p:spPr>
          <a:xfrm>
            <a:off x="6362616" y="3173154"/>
            <a:ext cx="1512168" cy="230832"/>
          </a:xfrm>
          <a:prstGeom prst="rect">
            <a:avLst/>
          </a:prstGeom>
          <a:solidFill>
            <a:srgbClr val="00B0F0">
              <a:alpha val="54000"/>
            </a:srgbClr>
          </a:solidFill>
        </p:spPr>
        <p:txBody>
          <a:bodyPr wrap="square" rtlCol="0">
            <a:spAutoFit/>
          </a:bodyPr>
          <a:lstStyle/>
          <a:p>
            <a:r>
              <a:rPr lang="en-NZ" sz="900" dirty="0" smtClean="0"/>
              <a:t>Regional economy growth</a:t>
            </a:r>
            <a:endParaRPr lang="en-NZ" sz="900" dirty="0"/>
          </a:p>
        </p:txBody>
      </p:sp>
      <p:sp>
        <p:nvSpPr>
          <p:cNvPr id="72" name="TextBox 71"/>
          <p:cNvSpPr txBox="1"/>
          <p:nvPr/>
        </p:nvSpPr>
        <p:spPr>
          <a:xfrm>
            <a:off x="6367017" y="3420758"/>
            <a:ext cx="1512168" cy="230832"/>
          </a:xfrm>
          <a:prstGeom prst="rect">
            <a:avLst/>
          </a:prstGeom>
          <a:solidFill>
            <a:srgbClr val="00B0F0">
              <a:alpha val="54000"/>
            </a:srgbClr>
          </a:solidFill>
        </p:spPr>
        <p:txBody>
          <a:bodyPr wrap="square" rtlCol="0">
            <a:spAutoFit/>
          </a:bodyPr>
          <a:lstStyle/>
          <a:p>
            <a:r>
              <a:rPr lang="en-NZ" sz="900" dirty="0" smtClean="0"/>
              <a:t>Access to CBD &amp; Ports</a:t>
            </a:r>
            <a:endParaRPr lang="en-NZ" sz="900" dirty="0"/>
          </a:p>
        </p:txBody>
      </p:sp>
      <p:sp>
        <p:nvSpPr>
          <p:cNvPr id="73" name="TextBox 72"/>
          <p:cNvSpPr txBox="1"/>
          <p:nvPr/>
        </p:nvSpPr>
        <p:spPr>
          <a:xfrm>
            <a:off x="4835642" y="6080996"/>
            <a:ext cx="1512168" cy="369332"/>
          </a:xfrm>
          <a:prstGeom prst="rect">
            <a:avLst/>
          </a:prstGeom>
          <a:solidFill>
            <a:srgbClr val="00B0F0">
              <a:alpha val="54000"/>
            </a:srgbClr>
          </a:solidFill>
        </p:spPr>
        <p:txBody>
          <a:bodyPr wrap="square" rtlCol="0">
            <a:spAutoFit/>
          </a:bodyPr>
          <a:lstStyle/>
          <a:p>
            <a:r>
              <a:rPr lang="en-NZ" sz="900" dirty="0" smtClean="0"/>
              <a:t>Natural hazard &amp; climate change resilience</a:t>
            </a:r>
            <a:endParaRPr lang="en-NZ" sz="900" dirty="0"/>
          </a:p>
        </p:txBody>
      </p:sp>
      <p:sp>
        <p:nvSpPr>
          <p:cNvPr id="74" name="TextBox 73"/>
          <p:cNvSpPr txBox="1"/>
          <p:nvPr/>
        </p:nvSpPr>
        <p:spPr>
          <a:xfrm>
            <a:off x="5827021" y="5272141"/>
            <a:ext cx="1512168" cy="230832"/>
          </a:xfrm>
          <a:prstGeom prst="rect">
            <a:avLst/>
          </a:prstGeom>
          <a:solidFill>
            <a:srgbClr val="00B0F0">
              <a:alpha val="54000"/>
            </a:srgbClr>
          </a:solidFill>
        </p:spPr>
        <p:txBody>
          <a:bodyPr wrap="square" rtlCol="0">
            <a:spAutoFit/>
          </a:bodyPr>
          <a:lstStyle/>
          <a:p>
            <a:r>
              <a:rPr lang="en-NZ" sz="900" dirty="0" smtClean="0"/>
              <a:t>Delivery &amp; Strategy</a:t>
            </a:r>
            <a:endParaRPr lang="en-NZ" sz="900" dirty="0"/>
          </a:p>
        </p:txBody>
      </p:sp>
      <p:sp>
        <p:nvSpPr>
          <p:cNvPr id="75" name="TextBox 74"/>
          <p:cNvSpPr txBox="1"/>
          <p:nvPr/>
        </p:nvSpPr>
        <p:spPr>
          <a:xfrm>
            <a:off x="4857216" y="4979586"/>
            <a:ext cx="1512168" cy="230832"/>
          </a:xfrm>
          <a:prstGeom prst="rect">
            <a:avLst/>
          </a:prstGeom>
          <a:solidFill>
            <a:srgbClr val="00B0F0">
              <a:alpha val="54000"/>
            </a:srgbClr>
          </a:solidFill>
        </p:spPr>
        <p:txBody>
          <a:bodyPr wrap="square" rtlCol="0">
            <a:spAutoFit/>
          </a:bodyPr>
          <a:lstStyle/>
          <a:p>
            <a:r>
              <a:rPr lang="en-NZ" sz="900" dirty="0" smtClean="0"/>
              <a:t>Network resilience</a:t>
            </a:r>
            <a:endParaRPr lang="en-NZ" sz="900" dirty="0"/>
          </a:p>
        </p:txBody>
      </p:sp>
      <p:sp>
        <p:nvSpPr>
          <p:cNvPr id="76" name="TextBox 75"/>
          <p:cNvSpPr txBox="1"/>
          <p:nvPr/>
        </p:nvSpPr>
        <p:spPr>
          <a:xfrm>
            <a:off x="5357701" y="5636050"/>
            <a:ext cx="1512168" cy="369332"/>
          </a:xfrm>
          <a:prstGeom prst="rect">
            <a:avLst/>
          </a:prstGeom>
          <a:solidFill>
            <a:srgbClr val="00B0F0">
              <a:alpha val="54000"/>
            </a:srgbClr>
          </a:solidFill>
        </p:spPr>
        <p:txBody>
          <a:bodyPr wrap="square" rtlCol="0">
            <a:spAutoFit/>
          </a:bodyPr>
          <a:lstStyle/>
          <a:p>
            <a:r>
              <a:rPr lang="en-NZ" sz="900" dirty="0" smtClean="0"/>
              <a:t>Flexible, adaptable &amp; responsive to futures</a:t>
            </a:r>
            <a:endParaRPr lang="en-NZ" sz="900" dirty="0"/>
          </a:p>
        </p:txBody>
      </p:sp>
      <p:sp>
        <p:nvSpPr>
          <p:cNvPr id="77" name="TextBox 76"/>
          <p:cNvSpPr txBox="1"/>
          <p:nvPr/>
        </p:nvSpPr>
        <p:spPr>
          <a:xfrm>
            <a:off x="2839992" y="5292771"/>
            <a:ext cx="1569742" cy="230832"/>
          </a:xfrm>
          <a:prstGeom prst="rect">
            <a:avLst/>
          </a:prstGeom>
          <a:solidFill>
            <a:srgbClr val="00B0F0">
              <a:alpha val="54000"/>
            </a:srgbClr>
          </a:solidFill>
        </p:spPr>
        <p:txBody>
          <a:bodyPr wrap="square" rtlCol="0">
            <a:spAutoFit/>
          </a:bodyPr>
          <a:lstStyle/>
          <a:p>
            <a:r>
              <a:rPr lang="en-NZ" sz="900" dirty="0" smtClean="0"/>
              <a:t>Connected green corridors</a:t>
            </a:r>
            <a:endParaRPr lang="en-NZ" sz="900" dirty="0"/>
          </a:p>
        </p:txBody>
      </p:sp>
      <p:sp>
        <p:nvSpPr>
          <p:cNvPr id="62" name="TextBox 61"/>
          <p:cNvSpPr txBox="1"/>
          <p:nvPr/>
        </p:nvSpPr>
        <p:spPr>
          <a:xfrm>
            <a:off x="107504" y="116632"/>
            <a:ext cx="2160240" cy="1200328"/>
          </a:xfrm>
          <a:prstGeom prst="rect">
            <a:avLst/>
          </a:prstGeom>
          <a:noFill/>
        </p:spPr>
        <p:txBody>
          <a:bodyPr wrap="square" rtlCol="0">
            <a:spAutoFit/>
          </a:bodyPr>
          <a:lstStyle/>
          <a:p>
            <a:r>
              <a:rPr lang="en-NZ" sz="2400" b="1" dirty="0" smtClean="0">
                <a:solidFill>
                  <a:srgbClr val="0070C0"/>
                </a:solidFill>
              </a:rPr>
              <a:t>Bringing </a:t>
            </a:r>
            <a:br>
              <a:rPr lang="en-NZ" sz="2400" b="1" dirty="0" smtClean="0">
                <a:solidFill>
                  <a:srgbClr val="0070C0"/>
                </a:solidFill>
              </a:rPr>
            </a:br>
            <a:r>
              <a:rPr lang="en-NZ" sz="2400" b="1" dirty="0" smtClean="0">
                <a:solidFill>
                  <a:srgbClr val="0070C0"/>
                </a:solidFill>
              </a:rPr>
              <a:t>the two sets together</a:t>
            </a:r>
            <a:endParaRPr lang="en-NZ" sz="2400" b="1" dirty="0">
              <a:solidFill>
                <a:srgbClr val="0070C0"/>
              </a:solidFill>
            </a:endParaRPr>
          </a:p>
        </p:txBody>
      </p:sp>
      <p:sp>
        <p:nvSpPr>
          <p:cNvPr id="3" name="Donut 2"/>
          <p:cNvSpPr/>
          <p:nvPr/>
        </p:nvSpPr>
        <p:spPr>
          <a:xfrm>
            <a:off x="1440790" y="188993"/>
            <a:ext cx="6701236" cy="6741416"/>
          </a:xfrm>
          <a:prstGeom prst="donut">
            <a:avLst>
              <a:gd name="adj" fmla="val 292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chemeClr val="tx1"/>
              </a:solidFill>
            </a:endParaRPr>
          </a:p>
        </p:txBody>
      </p:sp>
      <p:pic>
        <p:nvPicPr>
          <p:cNvPr id="2" name="Picture 1"/>
          <p:cNvPicPr>
            <a:picLocks noChangeAspect="1"/>
          </p:cNvPicPr>
          <p:nvPr/>
        </p:nvPicPr>
        <p:blipFill>
          <a:blip r:embed="rId3"/>
          <a:stretch>
            <a:fillRect/>
          </a:stretch>
        </p:blipFill>
        <p:spPr>
          <a:xfrm>
            <a:off x="5177408" y="3962400"/>
            <a:ext cx="1266800" cy="12668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8886272"/>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xit" presetSubtype="32" fill="hold" grpId="0" nodeType="withEffect">
                                  <p:stCondLst>
                                    <p:cond delay="0"/>
                                  </p:stCondLst>
                                  <p:childTnLst>
                                    <p:animEffect transition="out" filter="circle(out)">
                                      <p:cBhvr>
                                        <p:cTn id="6" dur="3000"/>
                                        <p:tgtEl>
                                          <p:spTgt spid="3"/>
                                        </p:tgtEl>
                                      </p:cBhvr>
                                    </p:animEffect>
                                    <p:set>
                                      <p:cBhvr>
                                        <p:cTn id="7" dur="1" fill="hold">
                                          <p:stCondLst>
                                            <p:cond delay="29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pPr algn="l"/>
            <a:r>
              <a:rPr lang="en-NZ" sz="3200" b="1" dirty="0" smtClean="0">
                <a:solidFill>
                  <a:schemeClr val="bg1"/>
                </a:solidFill>
              </a:rPr>
              <a:t>Recent background  </a:t>
            </a:r>
            <a:endParaRPr lang="en-NZ" sz="3200" b="1" dirty="0">
              <a:solidFill>
                <a:schemeClr val="bg1"/>
              </a:solidFill>
            </a:endParaRPr>
          </a:p>
        </p:txBody>
      </p:sp>
      <p:pic>
        <p:nvPicPr>
          <p:cNvPr id="5" name="Picture 2"/>
          <p:cNvPicPr>
            <a:picLocks noGrp="1" noChangeAspect="1" noChangeArrowheads="1"/>
          </p:cNvPicPr>
          <p:nvPr>
            <p:ph idx="1"/>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8187" r="-18187"/>
          <a:stretch>
            <a:fillRect/>
          </a:stretch>
        </p:blipFill>
        <p:spPr bwMode="auto">
          <a:xfrm>
            <a:off x="179512" y="1268760"/>
            <a:ext cx="8832260" cy="485740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4" name="TextBox 3"/>
          <p:cNvSpPr txBox="1"/>
          <p:nvPr/>
        </p:nvSpPr>
        <p:spPr>
          <a:xfrm>
            <a:off x="1524000" y="2057400"/>
            <a:ext cx="2895600" cy="369332"/>
          </a:xfrm>
          <a:prstGeom prst="rect">
            <a:avLst/>
          </a:prstGeom>
          <a:solidFill>
            <a:schemeClr val="accent3"/>
          </a:solidFill>
        </p:spPr>
        <p:txBody>
          <a:bodyPr wrap="square" rtlCol="0">
            <a:spAutoFit/>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372510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ight Arrow 4"/>
          <p:cNvSpPr/>
          <p:nvPr/>
        </p:nvSpPr>
        <p:spPr>
          <a:xfrm>
            <a:off x="1914862" y="3179440"/>
            <a:ext cx="462136" cy="22860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1400" dirty="0">
              <a:solidFill>
                <a:srgbClr val="000000"/>
              </a:solidFill>
            </a:endParaRPr>
          </a:p>
        </p:txBody>
      </p:sp>
      <p:sp>
        <p:nvSpPr>
          <p:cNvPr id="6" name="Rounded Rectangle 5"/>
          <p:cNvSpPr/>
          <p:nvPr/>
        </p:nvSpPr>
        <p:spPr>
          <a:xfrm>
            <a:off x="2438400" y="2569840"/>
            <a:ext cx="151216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rgbClr val="FFFFFF"/>
                </a:solidFill>
              </a:rPr>
              <a:t>Growth words</a:t>
            </a:r>
            <a:endParaRPr lang="en-NZ" dirty="0">
              <a:solidFill>
                <a:srgbClr val="FFFFFF"/>
              </a:solidFill>
            </a:endParaRPr>
          </a:p>
        </p:txBody>
      </p:sp>
      <p:sp>
        <p:nvSpPr>
          <p:cNvPr id="2" name="Title 1"/>
          <p:cNvSpPr>
            <a:spLocks noGrp="1"/>
          </p:cNvSpPr>
          <p:nvPr>
            <p:ph type="title"/>
          </p:nvPr>
        </p:nvSpPr>
        <p:spPr>
          <a:xfrm>
            <a:off x="518864" y="116632"/>
            <a:ext cx="8229600" cy="1143000"/>
          </a:xfrm>
        </p:spPr>
        <p:txBody>
          <a:bodyPr/>
          <a:lstStyle/>
          <a:p>
            <a:pPr algn="l"/>
            <a:r>
              <a:rPr lang="en-NZ" sz="3600" b="1" dirty="0" smtClean="0">
                <a:solidFill>
                  <a:schemeClr val="bg1"/>
                </a:solidFill>
              </a:rPr>
              <a:t>Development process</a:t>
            </a:r>
            <a:endParaRPr lang="en-NZ" sz="2400" b="1" dirty="0">
              <a:solidFill>
                <a:schemeClr val="bg1"/>
              </a:solidFill>
            </a:endParaRPr>
          </a:p>
        </p:txBody>
      </p:sp>
      <p:sp>
        <p:nvSpPr>
          <p:cNvPr id="4" name="Rounded Rectangle 3"/>
          <p:cNvSpPr/>
          <p:nvPr/>
        </p:nvSpPr>
        <p:spPr>
          <a:xfrm>
            <a:off x="323528" y="2674640"/>
            <a:ext cx="1591334" cy="11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NZ" dirty="0" smtClean="0">
                <a:solidFill>
                  <a:schemeClr val="tx1"/>
                </a:solidFill>
              </a:rPr>
              <a:t>PRINCIPLE</a:t>
            </a:r>
            <a:endParaRPr lang="en-NZ" dirty="0">
              <a:solidFill>
                <a:schemeClr val="tx1"/>
              </a:solidFill>
            </a:endParaRPr>
          </a:p>
        </p:txBody>
      </p:sp>
      <p:sp>
        <p:nvSpPr>
          <p:cNvPr id="7" name="Rounded Rectangle 6"/>
          <p:cNvSpPr/>
          <p:nvPr/>
        </p:nvSpPr>
        <p:spPr>
          <a:xfrm>
            <a:off x="4788024" y="1628800"/>
            <a:ext cx="151216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Criteria</a:t>
            </a:r>
            <a:endParaRPr lang="en-NZ" dirty="0">
              <a:solidFill>
                <a:schemeClr val="tx1"/>
              </a:solidFill>
            </a:endParaRPr>
          </a:p>
        </p:txBody>
      </p:sp>
      <p:sp>
        <p:nvSpPr>
          <p:cNvPr id="8" name="Rounded Rectangle 7"/>
          <p:cNvSpPr/>
          <p:nvPr/>
        </p:nvSpPr>
        <p:spPr>
          <a:xfrm>
            <a:off x="4788024" y="2924944"/>
            <a:ext cx="151216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Criteria</a:t>
            </a:r>
            <a:r>
              <a:rPr lang="en-NZ" dirty="0" smtClean="0">
                <a:solidFill>
                  <a:srgbClr val="FFFFFF"/>
                </a:solidFill>
              </a:rPr>
              <a:t> </a:t>
            </a:r>
            <a:endParaRPr lang="en-NZ" dirty="0">
              <a:solidFill>
                <a:srgbClr val="FFFFFF"/>
              </a:solidFill>
            </a:endParaRPr>
          </a:p>
        </p:txBody>
      </p:sp>
      <p:sp>
        <p:nvSpPr>
          <p:cNvPr id="9" name="Rounded Rectangle 8"/>
          <p:cNvSpPr/>
          <p:nvPr/>
        </p:nvSpPr>
        <p:spPr>
          <a:xfrm>
            <a:off x="4788024" y="4282802"/>
            <a:ext cx="151216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Criteria </a:t>
            </a:r>
            <a:endParaRPr lang="en-NZ" dirty="0">
              <a:solidFill>
                <a:schemeClr val="tx1"/>
              </a:solidFill>
            </a:endParaRPr>
          </a:p>
        </p:txBody>
      </p:sp>
      <p:sp>
        <p:nvSpPr>
          <p:cNvPr id="10" name="Right Arrow 9"/>
          <p:cNvSpPr/>
          <p:nvPr/>
        </p:nvSpPr>
        <p:spPr>
          <a:xfrm rot="19602530">
            <a:off x="3976665" y="2641219"/>
            <a:ext cx="764549" cy="274736"/>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1400" dirty="0">
              <a:solidFill>
                <a:srgbClr val="000000"/>
              </a:solidFill>
            </a:endParaRPr>
          </a:p>
        </p:txBody>
      </p:sp>
      <p:sp>
        <p:nvSpPr>
          <p:cNvPr id="11" name="Right Arrow 10"/>
          <p:cNvSpPr/>
          <p:nvPr/>
        </p:nvSpPr>
        <p:spPr>
          <a:xfrm>
            <a:off x="4038601" y="3255640"/>
            <a:ext cx="685800" cy="30480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1400" dirty="0">
              <a:solidFill>
                <a:srgbClr val="000000"/>
              </a:solidFill>
            </a:endParaRPr>
          </a:p>
        </p:txBody>
      </p:sp>
      <p:sp>
        <p:nvSpPr>
          <p:cNvPr id="12" name="Right Arrow 11"/>
          <p:cNvSpPr/>
          <p:nvPr/>
        </p:nvSpPr>
        <p:spPr>
          <a:xfrm rot="2325792">
            <a:off x="3695977" y="3960646"/>
            <a:ext cx="1066248" cy="254277"/>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1400" dirty="0">
              <a:solidFill>
                <a:srgbClr val="000000"/>
              </a:solidFill>
            </a:endParaRPr>
          </a:p>
        </p:txBody>
      </p:sp>
      <p:sp>
        <p:nvSpPr>
          <p:cNvPr id="15" name="Rounded Rectangle 14"/>
          <p:cNvSpPr/>
          <p:nvPr/>
        </p:nvSpPr>
        <p:spPr>
          <a:xfrm>
            <a:off x="6444208" y="1412776"/>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16" name="Rounded Rectangle 15"/>
          <p:cNvSpPr/>
          <p:nvPr/>
        </p:nvSpPr>
        <p:spPr>
          <a:xfrm>
            <a:off x="6596608" y="1577752"/>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17" name="Rounded Rectangle 16"/>
          <p:cNvSpPr/>
          <p:nvPr/>
        </p:nvSpPr>
        <p:spPr>
          <a:xfrm>
            <a:off x="6749008" y="1717576"/>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18" name="Rounded Rectangle 17"/>
          <p:cNvSpPr/>
          <p:nvPr/>
        </p:nvSpPr>
        <p:spPr>
          <a:xfrm>
            <a:off x="6901408" y="1869976"/>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19" name="Rounded Rectangle 18"/>
          <p:cNvSpPr/>
          <p:nvPr/>
        </p:nvSpPr>
        <p:spPr>
          <a:xfrm>
            <a:off x="7053808" y="2022376"/>
            <a:ext cx="180020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1200" b="1" dirty="0" smtClean="0">
                <a:solidFill>
                  <a:srgbClr val="000000"/>
                </a:solidFill>
              </a:rPr>
              <a:t>Indicators</a:t>
            </a:r>
            <a:r>
              <a:rPr lang="en-NZ" sz="1200" dirty="0" smtClean="0">
                <a:solidFill>
                  <a:srgbClr val="000000"/>
                </a:solidFill>
              </a:rPr>
              <a:t> already developed by partners</a:t>
            </a:r>
            <a:endParaRPr lang="en-NZ" sz="1200" dirty="0">
              <a:solidFill>
                <a:srgbClr val="000000"/>
              </a:solidFill>
            </a:endParaRPr>
          </a:p>
        </p:txBody>
      </p:sp>
      <p:sp>
        <p:nvSpPr>
          <p:cNvPr id="29" name="Rounded Rectangle 28"/>
          <p:cNvSpPr/>
          <p:nvPr/>
        </p:nvSpPr>
        <p:spPr>
          <a:xfrm>
            <a:off x="2514600" y="2798440"/>
            <a:ext cx="151216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rgbClr val="FFFFFF"/>
                </a:solidFill>
              </a:rPr>
              <a:t>Growth words</a:t>
            </a:r>
            <a:endParaRPr lang="en-NZ" dirty="0">
              <a:solidFill>
                <a:srgbClr val="FFFFFF"/>
              </a:solidFill>
            </a:endParaRPr>
          </a:p>
        </p:txBody>
      </p:sp>
      <p:sp>
        <p:nvSpPr>
          <p:cNvPr id="30" name="Rounded Rectangle 29"/>
          <p:cNvSpPr/>
          <p:nvPr/>
        </p:nvSpPr>
        <p:spPr>
          <a:xfrm>
            <a:off x="2590800" y="3027040"/>
            <a:ext cx="151216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Focus Areas</a:t>
            </a:r>
            <a:endParaRPr lang="en-NZ" dirty="0">
              <a:solidFill>
                <a:schemeClr val="tx1"/>
              </a:solidFill>
            </a:endParaRPr>
          </a:p>
        </p:txBody>
      </p:sp>
      <p:sp>
        <p:nvSpPr>
          <p:cNvPr id="44" name="Rounded Rectangle 43"/>
          <p:cNvSpPr/>
          <p:nvPr/>
        </p:nvSpPr>
        <p:spPr>
          <a:xfrm>
            <a:off x="6549008" y="4331568"/>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45" name="Rounded Rectangle 44"/>
          <p:cNvSpPr/>
          <p:nvPr/>
        </p:nvSpPr>
        <p:spPr>
          <a:xfrm>
            <a:off x="6701408" y="4496544"/>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46" name="Rounded Rectangle 45"/>
          <p:cNvSpPr/>
          <p:nvPr/>
        </p:nvSpPr>
        <p:spPr>
          <a:xfrm>
            <a:off x="6853808" y="4636368"/>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47" name="Rounded Rectangle 46"/>
          <p:cNvSpPr/>
          <p:nvPr/>
        </p:nvSpPr>
        <p:spPr>
          <a:xfrm>
            <a:off x="7006208" y="4788768"/>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48" name="Rounded Rectangle 47"/>
          <p:cNvSpPr/>
          <p:nvPr/>
        </p:nvSpPr>
        <p:spPr>
          <a:xfrm>
            <a:off x="7158608" y="4941168"/>
            <a:ext cx="180020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1200" b="1" dirty="0">
                <a:solidFill>
                  <a:srgbClr val="000000"/>
                </a:solidFill>
              </a:rPr>
              <a:t>Indicators</a:t>
            </a:r>
            <a:r>
              <a:rPr lang="en-NZ" sz="1200" dirty="0">
                <a:solidFill>
                  <a:srgbClr val="000000"/>
                </a:solidFill>
              </a:rPr>
              <a:t> already developed by partners</a:t>
            </a:r>
          </a:p>
        </p:txBody>
      </p:sp>
      <p:sp>
        <p:nvSpPr>
          <p:cNvPr id="49" name="Rounded Rectangle 48"/>
          <p:cNvSpPr/>
          <p:nvPr/>
        </p:nvSpPr>
        <p:spPr>
          <a:xfrm>
            <a:off x="6549008" y="2891408"/>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50" name="Rounded Rectangle 49"/>
          <p:cNvSpPr/>
          <p:nvPr/>
        </p:nvSpPr>
        <p:spPr>
          <a:xfrm>
            <a:off x="6701408" y="3056384"/>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51" name="Rounded Rectangle 50"/>
          <p:cNvSpPr/>
          <p:nvPr/>
        </p:nvSpPr>
        <p:spPr>
          <a:xfrm>
            <a:off x="6853808" y="3196208"/>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52" name="Rounded Rectangle 51"/>
          <p:cNvSpPr/>
          <p:nvPr/>
        </p:nvSpPr>
        <p:spPr>
          <a:xfrm>
            <a:off x="7006208" y="3348608"/>
            <a:ext cx="1800200"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rgbClr val="FFFFFF"/>
              </a:solidFill>
            </a:endParaRPr>
          </a:p>
        </p:txBody>
      </p:sp>
      <p:sp>
        <p:nvSpPr>
          <p:cNvPr id="53" name="Rounded Rectangle 52"/>
          <p:cNvSpPr/>
          <p:nvPr/>
        </p:nvSpPr>
        <p:spPr>
          <a:xfrm>
            <a:off x="7158608" y="3501008"/>
            <a:ext cx="180020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1200" b="1" dirty="0">
                <a:solidFill>
                  <a:srgbClr val="000000"/>
                </a:solidFill>
              </a:rPr>
              <a:t>Indicators</a:t>
            </a:r>
            <a:r>
              <a:rPr lang="en-NZ" sz="1200" dirty="0">
                <a:solidFill>
                  <a:srgbClr val="000000"/>
                </a:solidFill>
              </a:rPr>
              <a:t> already developed by partners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19266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pPr algn="l"/>
            <a:r>
              <a:rPr lang="en-NZ" sz="3600" dirty="0" smtClean="0">
                <a:solidFill>
                  <a:schemeClr val="bg1"/>
                </a:solidFill>
              </a:rPr>
              <a:t>Scenario analysis</a:t>
            </a:r>
            <a:endParaRPr lang="en-NZ" sz="3600" dirty="0">
              <a:solidFill>
                <a:schemeClr val="bg1"/>
              </a:solidFill>
            </a:endParaRPr>
          </a:p>
        </p:txBody>
      </p:sp>
      <p:sp>
        <p:nvSpPr>
          <p:cNvPr id="3" name="Content Placeholder 2"/>
          <p:cNvSpPr>
            <a:spLocks noGrp="1"/>
          </p:cNvSpPr>
          <p:nvPr>
            <p:ph idx="1"/>
          </p:nvPr>
        </p:nvSpPr>
        <p:spPr>
          <a:xfrm>
            <a:off x="611560" y="1556792"/>
            <a:ext cx="8229600" cy="4525963"/>
          </a:xfrm>
        </p:spPr>
        <p:txBody>
          <a:bodyPr/>
          <a:lstStyle/>
          <a:p>
            <a:r>
              <a:rPr lang="en-NZ" sz="2800" dirty="0" smtClean="0"/>
              <a:t>‘Qualitative’ judgement focus applicable </a:t>
            </a:r>
            <a:r>
              <a:rPr lang="en-NZ" sz="2800" dirty="0"/>
              <a:t>when </a:t>
            </a:r>
            <a:r>
              <a:rPr lang="en-NZ" sz="2800" dirty="0" smtClean="0"/>
              <a:t>several scenarios / options </a:t>
            </a:r>
            <a:r>
              <a:rPr lang="en-NZ" sz="2800" dirty="0"/>
              <a:t>to choose </a:t>
            </a:r>
            <a:r>
              <a:rPr lang="en-NZ" sz="2800" dirty="0" smtClean="0"/>
              <a:t>between</a:t>
            </a:r>
          </a:p>
          <a:p>
            <a:r>
              <a:rPr lang="en-NZ" sz="2800" dirty="0"/>
              <a:t>Multi-criteria analysis commonly used in assessments of scenarios / options for major infrastructure</a:t>
            </a:r>
            <a:endParaRPr lang="en-NZ" sz="2800" dirty="0" smtClean="0"/>
          </a:p>
          <a:p>
            <a:r>
              <a:rPr lang="en-NZ" sz="2800" dirty="0" smtClean="0"/>
              <a:t>MCA </a:t>
            </a:r>
            <a:r>
              <a:rPr lang="en-NZ" sz="2800" dirty="0" smtClean="0"/>
              <a:t>is just one of the inputs to select the preferred scenario</a:t>
            </a:r>
            <a:endParaRPr lang="en-NZ"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759689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6632"/>
            <a:ext cx="6696744" cy="1143000"/>
          </a:xfrm>
        </p:spPr>
        <p:txBody>
          <a:bodyPr/>
          <a:lstStyle/>
          <a:p>
            <a:pPr algn="l"/>
            <a:r>
              <a:rPr lang="en-NZ" sz="3600" b="1" dirty="0" smtClean="0">
                <a:solidFill>
                  <a:schemeClr val="bg1"/>
                </a:solidFill>
              </a:rPr>
              <a:t>Next steps</a:t>
            </a:r>
            <a:endParaRPr lang="en-NZ" sz="3600" b="1" dirty="0">
              <a:solidFill>
                <a:schemeClr val="bg1"/>
              </a:solidFill>
            </a:endParaRPr>
          </a:p>
        </p:txBody>
      </p:sp>
      <p:sp>
        <p:nvSpPr>
          <p:cNvPr id="3" name="Content Placeholder 2"/>
          <p:cNvSpPr>
            <a:spLocks noGrp="1"/>
          </p:cNvSpPr>
          <p:nvPr>
            <p:ph idx="1"/>
          </p:nvPr>
        </p:nvSpPr>
        <p:spPr>
          <a:xfrm>
            <a:off x="395536" y="1556792"/>
            <a:ext cx="8640960" cy="4525963"/>
          </a:xfrm>
        </p:spPr>
        <p:txBody>
          <a:bodyPr/>
          <a:lstStyle/>
          <a:p>
            <a:pPr marL="0" indent="0">
              <a:spcBef>
                <a:spcPts val="1200"/>
              </a:spcBef>
              <a:spcAft>
                <a:spcPts val="1200"/>
              </a:spcAft>
              <a:buNone/>
            </a:pPr>
            <a:r>
              <a:rPr lang="en-NZ" sz="2800" b="1" dirty="0" smtClean="0"/>
              <a:t>Using a number of mechanisms and participants:</a:t>
            </a:r>
            <a:endParaRPr lang="en-NZ" sz="2800" dirty="0" smtClean="0"/>
          </a:p>
          <a:p>
            <a:pPr>
              <a:spcBef>
                <a:spcPts val="1200"/>
              </a:spcBef>
              <a:spcAft>
                <a:spcPts val="1200"/>
              </a:spcAft>
            </a:pPr>
            <a:r>
              <a:rPr lang="en-NZ" sz="2400" dirty="0" smtClean="0"/>
              <a:t>Finalise criteria</a:t>
            </a:r>
          </a:p>
          <a:p>
            <a:pPr>
              <a:spcBef>
                <a:spcPts val="1200"/>
              </a:spcBef>
              <a:spcAft>
                <a:spcPts val="1200"/>
              </a:spcAft>
            </a:pPr>
            <a:r>
              <a:rPr lang="en-NZ" sz="2400" dirty="0" smtClean="0"/>
              <a:t>Communicate </a:t>
            </a:r>
            <a:r>
              <a:rPr lang="en-NZ" sz="2400" dirty="0"/>
              <a:t>the criteria to the </a:t>
            </a:r>
            <a:r>
              <a:rPr lang="en-NZ" sz="2400" dirty="0" smtClean="0"/>
              <a:t>community </a:t>
            </a:r>
          </a:p>
          <a:p>
            <a:pPr>
              <a:spcBef>
                <a:spcPts val="1200"/>
              </a:spcBef>
              <a:spcAft>
                <a:spcPts val="1200"/>
              </a:spcAft>
            </a:pPr>
            <a:r>
              <a:rPr lang="en-NZ" sz="2400" dirty="0" smtClean="0"/>
              <a:t>Continuing developing scenarios</a:t>
            </a:r>
            <a:endParaRPr lang="en-NZ" sz="2400" dirty="0"/>
          </a:p>
          <a:p>
            <a:pPr>
              <a:spcBef>
                <a:spcPts val="1200"/>
              </a:spcBef>
              <a:spcAft>
                <a:spcPts val="1200"/>
              </a:spcAft>
            </a:pPr>
            <a:r>
              <a:rPr lang="en-NZ" sz="2400" dirty="0" smtClean="0"/>
              <a:t>Test scenarios against criteria</a:t>
            </a:r>
          </a:p>
          <a:p>
            <a:pPr>
              <a:spcBef>
                <a:spcPts val="1200"/>
              </a:spcBef>
              <a:spcAft>
                <a:spcPts val="1200"/>
              </a:spcAft>
            </a:pPr>
            <a:r>
              <a:rPr lang="en-NZ" sz="2400" dirty="0" smtClean="0"/>
              <a:t>Share results of scenario testing publically in New Year</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4163" t="8322" r="6366" b="8651"/>
          <a:stretch/>
        </p:blipFill>
        <p:spPr bwMode="auto">
          <a:xfrm>
            <a:off x="6660232" y="2276872"/>
            <a:ext cx="2101933" cy="248194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43432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a:p>
        </p:txBody>
      </p:sp>
      <p:pic>
        <p:nvPicPr>
          <p:cNvPr id="6" name="Picture 2"/>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1473200"/>
            <a:ext cx="8597900" cy="3911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270000" y="333375"/>
            <a:ext cx="6591300" cy="863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66700" y="5805488"/>
            <a:ext cx="8597900" cy="8763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9" name="Rectangle 2"/>
          <p:cNvSpPr txBox="1">
            <a:spLocks noChangeArrowheads="1"/>
          </p:cNvSpPr>
          <p:nvPr/>
        </p:nvSpPr>
        <p:spPr bwMode="auto">
          <a:xfrm>
            <a:off x="622458" y="2348880"/>
            <a:ext cx="7992888" cy="1470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b="1">
                <a:solidFill>
                  <a:srgbClr val="38AAA4"/>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a:lstStyle>
          <a:p>
            <a:r>
              <a:rPr lang="en-AU" dirty="0" smtClean="0"/>
              <a:t>CONTACT</a:t>
            </a:r>
          </a:p>
          <a:p>
            <a:endParaRPr lang="en-AU" dirty="0" smtClean="0"/>
          </a:p>
          <a:p>
            <a:r>
              <a:rPr lang="en-AU" dirty="0" smtClean="0"/>
              <a:t>info@getwellymoving.co.nz</a:t>
            </a:r>
            <a:endParaRPr lang="en-AU" dirty="0"/>
          </a:p>
          <a:p>
            <a:r>
              <a:rPr lang="en-AU" sz="2000" dirty="0"/>
              <a:t/>
            </a:r>
            <a:br>
              <a:rPr lang="en-AU" sz="2000" dirty="0"/>
            </a:br>
            <a:r>
              <a:rPr lang="en-AU" sz="2000" dirty="0"/>
              <a:t> </a:t>
            </a:r>
          </a:p>
          <a:p>
            <a:endParaRPr lang="en-US" sz="20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0331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1941" b="-1"/>
          <a:stretch/>
        </p:blipFill>
        <p:spPr bwMode="auto">
          <a:xfrm>
            <a:off x="1187624" y="1223158"/>
            <a:ext cx="7187471" cy="497177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2" name="Title 1"/>
          <p:cNvSpPr>
            <a:spLocks noGrp="1"/>
          </p:cNvSpPr>
          <p:nvPr>
            <p:ph type="title"/>
          </p:nvPr>
        </p:nvSpPr>
        <p:spPr>
          <a:xfrm>
            <a:off x="457200" y="116632"/>
            <a:ext cx="8229600" cy="1143000"/>
          </a:xfrm>
        </p:spPr>
        <p:txBody>
          <a:bodyPr/>
          <a:lstStyle/>
          <a:p>
            <a:pPr algn="l"/>
            <a:r>
              <a:rPr lang="en-NZ" sz="3600" b="1" dirty="0" smtClean="0">
                <a:solidFill>
                  <a:schemeClr val="bg1"/>
                </a:solidFill>
              </a:rPr>
              <a:t>  </a:t>
            </a:r>
            <a:endParaRPr lang="en-NZ" sz="3600" b="1" dirty="0">
              <a:solidFill>
                <a:schemeClr val="bg1"/>
              </a:solidFill>
            </a:endParaRPr>
          </a:p>
        </p:txBody>
      </p:sp>
      <p:sp>
        <p:nvSpPr>
          <p:cNvPr id="3" name="Content Placeholder 2"/>
          <p:cNvSpPr>
            <a:spLocks noGrp="1"/>
          </p:cNvSpPr>
          <p:nvPr>
            <p:ph idx="1"/>
          </p:nvPr>
        </p:nvSpPr>
        <p:spPr>
          <a:xfrm>
            <a:off x="395536" y="1692276"/>
            <a:ext cx="8435280" cy="4525963"/>
          </a:xfrm>
        </p:spPr>
        <p:txBody>
          <a:bodyPr/>
          <a:lstStyle/>
          <a:p>
            <a:pPr marL="0" indent="0">
              <a:buNone/>
            </a:pPr>
            <a:endParaRPr lang="en-NZ" sz="2000" dirty="0"/>
          </a:p>
          <a:p>
            <a:endParaRPr lang="en-NZ" sz="2000" dirty="0" smtClean="0"/>
          </a:p>
        </p:txBody>
      </p:sp>
      <p:sp>
        <p:nvSpPr>
          <p:cNvPr id="4" name="TextBox 3"/>
          <p:cNvSpPr txBox="1"/>
          <p:nvPr/>
        </p:nvSpPr>
        <p:spPr>
          <a:xfrm>
            <a:off x="539552" y="404664"/>
            <a:ext cx="7344816" cy="646331"/>
          </a:xfrm>
          <a:prstGeom prst="rect">
            <a:avLst/>
          </a:prstGeom>
          <a:noFill/>
        </p:spPr>
        <p:txBody>
          <a:bodyPr wrap="square" rtlCol="0">
            <a:spAutoFit/>
          </a:bodyPr>
          <a:lstStyle/>
          <a:p>
            <a:r>
              <a:rPr lang="en-NZ" sz="3600" b="1" dirty="0" smtClean="0">
                <a:solidFill>
                  <a:schemeClr val="bg1"/>
                </a:solidFill>
              </a:rPr>
              <a:t>Organisation chart</a:t>
            </a:r>
            <a:endParaRPr lang="en-NZ" sz="3600" b="1" dirty="0">
              <a:solidFill>
                <a:schemeClr val="bg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372510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6632"/>
            <a:ext cx="8352928" cy="1143000"/>
          </a:xfrm>
        </p:spPr>
        <p:txBody>
          <a:bodyPr/>
          <a:lstStyle/>
          <a:p>
            <a:pPr algn="l"/>
            <a:r>
              <a:rPr lang="en-NZ" sz="2800" b="1" dirty="0" smtClean="0">
                <a:solidFill>
                  <a:schemeClr val="bg1"/>
                </a:solidFill>
              </a:rPr>
              <a:t>Auckland Transport Alignment Project (ATAP)</a:t>
            </a:r>
            <a:endParaRPr lang="en-NZ" sz="2800" b="1" dirty="0">
              <a:solidFill>
                <a:schemeClr val="bg1"/>
              </a:solidFill>
            </a:endParaRPr>
          </a:p>
        </p:txBody>
      </p:sp>
      <p:sp>
        <p:nvSpPr>
          <p:cNvPr id="5" name="Content Placeholder 4"/>
          <p:cNvSpPr>
            <a:spLocks noGrp="1"/>
          </p:cNvSpPr>
          <p:nvPr>
            <p:ph idx="1"/>
          </p:nvPr>
        </p:nvSpPr>
        <p:spPr/>
        <p:txBody>
          <a:bodyPr/>
          <a:lstStyle/>
          <a:p>
            <a:pPr marL="285750" lvl="0" indent="-285750">
              <a:spcBef>
                <a:spcPts val="1200"/>
              </a:spcBef>
              <a:spcAft>
                <a:spcPts val="600"/>
              </a:spcAft>
              <a:buFont typeface="Arial" panose="020B0604020202020204" pitchFamily="34" charset="0"/>
              <a:buChar char="•"/>
            </a:pPr>
            <a:r>
              <a:rPr lang="en-NZ" sz="1800" dirty="0" smtClean="0"/>
              <a:t>Set up by Government and Auckland Council in August 2015 </a:t>
            </a:r>
          </a:p>
          <a:p>
            <a:pPr marL="285750" lvl="0" indent="-285750">
              <a:spcBef>
                <a:spcPts val="1200"/>
              </a:spcBef>
              <a:spcAft>
                <a:spcPts val="600"/>
              </a:spcAft>
              <a:buFont typeface="Arial" panose="020B0604020202020204" pitchFamily="34" charset="0"/>
              <a:buChar char="•"/>
            </a:pPr>
            <a:r>
              <a:rPr lang="en-NZ" sz="1800" b="1" dirty="0" smtClean="0"/>
              <a:t>Purpose: </a:t>
            </a:r>
            <a:r>
              <a:rPr lang="en-NZ" sz="1800" dirty="0" smtClean="0"/>
              <a:t>to develop an aligned strategic approach for the development of Auckland’s transport system over the next 30 years</a:t>
            </a:r>
          </a:p>
          <a:p>
            <a:pPr marL="285750" lvl="0" indent="-285750">
              <a:spcBef>
                <a:spcPts val="1200"/>
              </a:spcBef>
              <a:spcAft>
                <a:spcPts val="600"/>
              </a:spcAft>
              <a:buFont typeface="Arial" panose="020B0604020202020204" pitchFamily="34" charset="0"/>
              <a:buChar char="•"/>
            </a:pPr>
            <a:r>
              <a:rPr lang="en-NZ" sz="1800" b="1" dirty="0" smtClean="0"/>
              <a:t>Background</a:t>
            </a:r>
            <a:r>
              <a:rPr lang="en-NZ" sz="1800" dirty="0" smtClean="0"/>
              <a:t>: disagreement over funding tools and need to get alignment on what needs to be done before discussing how to fund</a:t>
            </a:r>
          </a:p>
          <a:p>
            <a:pPr marL="285750" lvl="0" indent="-285750">
              <a:spcBef>
                <a:spcPts val="1200"/>
              </a:spcBef>
              <a:spcAft>
                <a:spcPts val="600"/>
              </a:spcAft>
              <a:buFont typeface="Arial" panose="020B0604020202020204" pitchFamily="34" charset="0"/>
              <a:buChar char="•"/>
            </a:pPr>
            <a:r>
              <a:rPr lang="en-NZ" sz="1800" dirty="0" smtClean="0"/>
              <a:t>Multi-agency project across central and local government</a:t>
            </a:r>
          </a:p>
          <a:p>
            <a:pPr marL="285750" lvl="0" indent="-285750">
              <a:spcBef>
                <a:spcPts val="1200"/>
              </a:spcBef>
              <a:spcAft>
                <a:spcPts val="600"/>
              </a:spcAft>
              <a:buFont typeface="Arial" panose="020B0604020202020204" pitchFamily="34" charset="0"/>
              <a:buChar char="•"/>
            </a:pPr>
            <a:r>
              <a:rPr lang="en-NZ" sz="1800" dirty="0" smtClean="0"/>
              <a:t>Final report expected to be released this month </a:t>
            </a:r>
          </a:p>
          <a:p>
            <a:pPr marL="285750" lvl="0" indent="-285750">
              <a:spcBef>
                <a:spcPts val="1200"/>
              </a:spcBef>
              <a:spcAft>
                <a:spcPts val="600"/>
              </a:spcAft>
              <a:buFont typeface="Arial" panose="020B0604020202020204" pitchFamily="34" charset="0"/>
              <a:buChar char="•"/>
            </a:pPr>
            <a:r>
              <a:rPr lang="en-NZ" sz="1800" dirty="0" smtClean="0">
                <a:ea typeface="Calibri" panose="020F0502020204030204" pitchFamily="34" charset="0"/>
                <a:cs typeface="Times New Roman" panose="02020603050405020304" pitchFamily="18" charset="0"/>
              </a:rPr>
              <a:t>Some similarities and differences between ATAP and Let’s Get Wellington Moving which are useful to understand</a:t>
            </a:r>
            <a:endParaRPr lang="en-NZ" sz="1800" dirty="0" smtClean="0"/>
          </a:p>
          <a:p>
            <a:pPr>
              <a:spcBef>
                <a:spcPts val="1200"/>
              </a:spcBef>
              <a:spcAft>
                <a:spcPts val="600"/>
              </a:spcAft>
            </a:pPr>
            <a:endParaRPr lang="en-US" sz="36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43432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8133"/>
          </a:xfrm>
        </p:spPr>
        <p:txBody>
          <a:bodyPr>
            <a:normAutofit/>
          </a:bodyPr>
          <a:lstStyle/>
          <a:p>
            <a:pPr algn="l"/>
            <a:r>
              <a:rPr lang="en-NZ" sz="2500" b="1" dirty="0" smtClean="0">
                <a:solidFill>
                  <a:schemeClr val="bg1"/>
                </a:solidFill>
              </a:rPr>
              <a:t>ATAP: test for better return on transport investment</a:t>
            </a:r>
            <a:endParaRPr lang="en-NZ" sz="2500" b="1" dirty="0">
              <a:solidFill>
                <a:schemeClr val="bg1"/>
              </a:solidFill>
            </a:endParaRPr>
          </a:p>
        </p:txBody>
      </p:sp>
      <p:sp>
        <p:nvSpPr>
          <p:cNvPr id="3" name="Slide Number Placeholder 2"/>
          <p:cNvSpPr>
            <a:spLocks noGrp="1"/>
          </p:cNvSpPr>
          <p:nvPr>
            <p:ph type="sldNum" sz="quarter" idx="12"/>
          </p:nvPr>
        </p:nvSpPr>
        <p:spPr/>
        <p:txBody>
          <a:bodyPr/>
          <a:lstStyle/>
          <a:p>
            <a:endParaRPr lang="en-NZ" dirty="0"/>
          </a:p>
        </p:txBody>
      </p:sp>
      <p:sp>
        <p:nvSpPr>
          <p:cNvPr id="5" name="TextBox 4"/>
          <p:cNvSpPr txBox="1"/>
          <p:nvPr/>
        </p:nvSpPr>
        <p:spPr>
          <a:xfrm>
            <a:off x="380999" y="1484784"/>
            <a:ext cx="8391847" cy="4508927"/>
          </a:xfrm>
          <a:prstGeom prst="rect">
            <a:avLst/>
          </a:prstGeom>
          <a:noFill/>
        </p:spPr>
        <p:txBody>
          <a:bodyPr wrap="square" rtlCol="0">
            <a:spAutoFit/>
          </a:bodyPr>
          <a:lstStyle/>
          <a:p>
            <a:pPr lvl="0">
              <a:spcBef>
                <a:spcPts val="1200"/>
              </a:spcBef>
              <a:spcAft>
                <a:spcPts val="600"/>
              </a:spcAft>
            </a:pPr>
            <a:r>
              <a:rPr lang="en-NZ" sz="2000" b="1" dirty="0" smtClean="0">
                <a:latin typeface="+mj-lt"/>
              </a:rPr>
              <a:t>Detailed objectives</a:t>
            </a:r>
            <a:r>
              <a:rPr lang="en-NZ" sz="2000" b="1" dirty="0">
                <a:latin typeface="+mj-lt"/>
              </a:rPr>
              <a:t>:</a:t>
            </a:r>
          </a:p>
          <a:p>
            <a:pPr marL="285750" indent="-285750">
              <a:lnSpc>
                <a:spcPct val="115000"/>
              </a:lnSpc>
              <a:spcBef>
                <a:spcPts val="1200"/>
              </a:spcBef>
              <a:spcAft>
                <a:spcPts val="600"/>
              </a:spcAft>
              <a:buSzPct val="100000"/>
              <a:buFont typeface="Arial" panose="020B0604020202020204" pitchFamily="34" charset="0"/>
              <a:buChar char="•"/>
              <a:defRPr/>
            </a:pPr>
            <a:r>
              <a:rPr lang="en-NZ" dirty="0">
                <a:latin typeface="+mn-lt"/>
                <a:cs typeface="+mn-cs"/>
              </a:rPr>
              <a:t>Support economic growth and increased productivity by ensuring access to employment/labour improves, relative to current levels, as Auckland’s population grows </a:t>
            </a:r>
          </a:p>
          <a:p>
            <a:pPr marL="285750" indent="-285750">
              <a:lnSpc>
                <a:spcPct val="115000"/>
              </a:lnSpc>
              <a:spcBef>
                <a:spcPts val="1200"/>
              </a:spcBef>
              <a:spcAft>
                <a:spcPts val="600"/>
              </a:spcAft>
              <a:buSzPct val="100000"/>
              <a:buFont typeface="Arial" panose="020B0604020202020204" pitchFamily="34" charset="0"/>
              <a:buChar char="•"/>
              <a:defRPr/>
            </a:pPr>
            <a:r>
              <a:rPr lang="en-NZ" dirty="0">
                <a:latin typeface="+mn-lt"/>
                <a:cs typeface="+mn-cs"/>
              </a:rPr>
              <a:t>Improve congestion results, relative to predicted levels, in particular travel time and reliability, in the peak period and to ensure congestion does not become widespread during working hours</a:t>
            </a:r>
          </a:p>
          <a:p>
            <a:pPr marL="285750" indent="-285750">
              <a:lnSpc>
                <a:spcPct val="115000"/>
              </a:lnSpc>
              <a:spcBef>
                <a:spcPts val="1200"/>
              </a:spcBef>
              <a:spcAft>
                <a:spcPts val="600"/>
              </a:spcAft>
              <a:buSzPct val="100000"/>
              <a:buFont typeface="Arial" panose="020B0604020202020204" pitchFamily="34" charset="0"/>
              <a:buChar char="•"/>
              <a:defRPr/>
            </a:pPr>
            <a:r>
              <a:rPr lang="en-NZ" dirty="0">
                <a:latin typeface="+mn-lt"/>
                <a:cs typeface="+mn-cs"/>
              </a:rPr>
              <a:t>Improve public transport's mode share, relative to predicted results, where it will address congestion</a:t>
            </a:r>
          </a:p>
          <a:p>
            <a:pPr marL="285750" indent="-285750">
              <a:lnSpc>
                <a:spcPct val="115000"/>
              </a:lnSpc>
              <a:spcBef>
                <a:spcPts val="1200"/>
              </a:spcBef>
              <a:spcAft>
                <a:spcPts val="600"/>
              </a:spcAft>
              <a:buSzPct val="100000"/>
              <a:buFont typeface="Arial" panose="020B0604020202020204" pitchFamily="34" charset="0"/>
              <a:buChar char="•"/>
              <a:defRPr/>
            </a:pPr>
            <a:r>
              <a:rPr lang="en-NZ" dirty="0">
                <a:latin typeface="+mn-lt"/>
                <a:cs typeface="+mn-cs"/>
              </a:rPr>
              <a:t>Ensure any increases in the financial costs of using the transport system deliver net benefits to users of the system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1067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6632"/>
            <a:ext cx="6696744" cy="1143000"/>
          </a:xfrm>
        </p:spPr>
        <p:txBody>
          <a:bodyPr/>
          <a:lstStyle/>
          <a:p>
            <a:pPr algn="l"/>
            <a:r>
              <a:rPr lang="en-NZ" sz="3200" b="1" dirty="0" smtClean="0">
                <a:solidFill>
                  <a:schemeClr val="bg1"/>
                </a:solidFill>
              </a:rPr>
              <a:t>ATAP Process: SIMILARITIES</a:t>
            </a:r>
            <a:endParaRPr lang="en-NZ" sz="3200" b="1" dirty="0">
              <a:solidFill>
                <a:schemeClr val="bg1"/>
              </a:solidFill>
            </a:endParaRPr>
          </a:p>
        </p:txBody>
      </p:sp>
      <p:sp>
        <p:nvSpPr>
          <p:cNvPr id="3" name="Content Placeholder 2"/>
          <p:cNvSpPr>
            <a:spLocks noGrp="1"/>
          </p:cNvSpPr>
          <p:nvPr>
            <p:ph idx="1"/>
          </p:nvPr>
        </p:nvSpPr>
        <p:spPr>
          <a:xfrm>
            <a:off x="-2196752" y="2636912"/>
            <a:ext cx="8663880" cy="4525963"/>
          </a:xfrm>
        </p:spPr>
        <p:txBody>
          <a:bodyPr/>
          <a:lstStyle/>
          <a:p>
            <a:pPr marL="457200" lvl="1" indent="0">
              <a:buNone/>
            </a:pPr>
            <a:endParaRPr lang="en-NZ" sz="1600" dirty="0" smtClean="0">
              <a:ea typeface="Calibri" panose="020F0502020204030204" pitchFamily="34" charset="0"/>
              <a:cs typeface="Times New Roman" panose="02020603050405020304" pitchFamily="18" charset="0"/>
            </a:endParaRPr>
          </a:p>
          <a:p>
            <a:pPr>
              <a:buFont typeface="Arial" panose="020B0604020202020204" pitchFamily="34" charset="0"/>
              <a:buChar char="•"/>
            </a:pPr>
            <a:endParaRPr lang="en-NZ" sz="1600" dirty="0" smtClean="0">
              <a:ea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3622724670"/>
              </p:ext>
            </p:extLst>
          </p:nvPr>
        </p:nvGraphicFramePr>
        <p:xfrm>
          <a:off x="971601" y="1412776"/>
          <a:ext cx="7704855" cy="4424680"/>
        </p:xfrm>
        <a:graphic>
          <a:graphicData uri="http://schemas.openxmlformats.org/drawingml/2006/table">
            <a:tbl>
              <a:tblPr firstRow="1" bandRow="1">
                <a:tableStyleId>{3C2FFA5D-87B4-456A-9821-1D502468CF0F}</a:tableStyleId>
              </a:tblPr>
              <a:tblGrid>
                <a:gridCol w="2376263"/>
                <a:gridCol w="2664296"/>
                <a:gridCol w="2664296"/>
              </a:tblGrid>
              <a:tr h="370840">
                <a:tc>
                  <a:txBody>
                    <a:bodyPr/>
                    <a:lstStyle/>
                    <a:p>
                      <a:r>
                        <a:rPr lang="en-NZ" dirty="0" smtClean="0">
                          <a:solidFill>
                            <a:schemeClr val="tx1"/>
                          </a:solidFill>
                        </a:rPr>
                        <a:t>Activity</a:t>
                      </a:r>
                      <a:endParaRPr lang="en-NZ"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r>
                        <a:rPr lang="en-NZ" dirty="0" smtClean="0">
                          <a:solidFill>
                            <a:schemeClr val="tx1"/>
                          </a:solidFill>
                        </a:rPr>
                        <a:t>ATAP</a:t>
                      </a:r>
                      <a:endParaRPr lang="en-NZ"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r>
                        <a:rPr lang="en-NZ" dirty="0" smtClean="0">
                          <a:solidFill>
                            <a:schemeClr val="tx1"/>
                          </a:solidFill>
                        </a:rPr>
                        <a:t>LGWM</a:t>
                      </a:r>
                      <a:endParaRPr lang="en-NZ"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r>
              <a:tr h="370840">
                <a:tc>
                  <a:txBody>
                    <a:bodyPr/>
                    <a:lstStyle/>
                    <a:p>
                      <a:r>
                        <a:rPr lang="en-NZ" sz="1800" dirty="0" smtClean="0"/>
                        <a:t>Small number of key objectives agreed between parties</a:t>
                      </a:r>
                      <a:endParaRPr lang="en-NZ"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2563" lvl="0" indent="-182563">
                        <a:buFont typeface="+mj-lt"/>
                        <a:buAutoNum type="arabicPeriod"/>
                      </a:pPr>
                      <a:r>
                        <a:rPr lang="en-NZ" sz="1600" dirty="0" smtClean="0"/>
                        <a:t>Improve access</a:t>
                      </a:r>
                      <a:r>
                        <a:rPr lang="en-NZ" sz="1600" baseline="0" dirty="0" smtClean="0"/>
                        <a:t> to labour/employment</a:t>
                      </a:r>
                      <a:endParaRPr lang="en-NZ" sz="1600" dirty="0" smtClean="0"/>
                    </a:p>
                    <a:p>
                      <a:pPr marL="182563" lvl="0" indent="-182563">
                        <a:buFont typeface="+mj-lt"/>
                        <a:buAutoNum type="arabicPeriod"/>
                      </a:pPr>
                      <a:r>
                        <a:rPr lang="en-NZ" sz="1600" dirty="0" smtClean="0"/>
                        <a:t>Improve congestion</a:t>
                      </a:r>
                    </a:p>
                    <a:p>
                      <a:pPr marL="182563" lvl="0" indent="-182563">
                        <a:buFont typeface="+mj-lt"/>
                        <a:buAutoNum type="arabicPeriod"/>
                      </a:pPr>
                      <a:r>
                        <a:rPr lang="en-NZ" sz="1600" dirty="0" smtClean="0"/>
                        <a:t>Improve PT mode share</a:t>
                      </a:r>
                    </a:p>
                    <a:p>
                      <a:pPr marL="182563" lvl="0" indent="-182563">
                        <a:buFont typeface="+mj-lt"/>
                        <a:buAutoNum type="arabicPeriod"/>
                      </a:pPr>
                      <a:r>
                        <a:rPr lang="en-NZ" sz="1600" baseline="0" dirty="0" smtClean="0"/>
                        <a:t>Net benefits to users</a:t>
                      </a:r>
                      <a:endParaRPr lang="en-NZ" sz="16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t>12</a:t>
                      </a:r>
                      <a:r>
                        <a:rPr lang="en-NZ" sz="1600" baseline="0" dirty="0" smtClean="0"/>
                        <a:t> urban design and transport principles</a:t>
                      </a:r>
                      <a:endParaRPr lang="en-NZ"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NZ" sz="1800" dirty="0" smtClean="0"/>
                        <a:t>Considerable time spent reaching agreement on “foundation” issues</a:t>
                      </a:r>
                      <a:endParaRPr lang="en-NZ"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lvl="0" indent="-285750">
                        <a:buFont typeface="Arial" panose="020B0604020202020204" pitchFamily="34" charset="0"/>
                        <a:buChar char="•"/>
                      </a:pPr>
                      <a:r>
                        <a:rPr lang="en-NZ" sz="1600" dirty="0" smtClean="0"/>
                        <a:t>Underlying assumptions on rate and location of future growth, potential impact of technology </a:t>
                      </a:r>
                      <a:r>
                        <a:rPr lang="en-NZ" sz="1600" dirty="0" err="1" smtClean="0"/>
                        <a:t>etc</a:t>
                      </a:r>
                      <a:endParaRPr lang="en-NZ" sz="1600" dirty="0" smtClean="0"/>
                    </a:p>
                    <a:p>
                      <a:pPr marL="285750" lvl="0" indent="-285750">
                        <a:buFont typeface="Arial" panose="020B0604020202020204" pitchFamily="34" charset="0"/>
                        <a:buChar char="•"/>
                      </a:pPr>
                      <a:r>
                        <a:rPr lang="en-NZ" sz="1600" dirty="0" smtClean="0"/>
                        <a:t>Criteria</a:t>
                      </a:r>
                      <a:r>
                        <a:rPr lang="en-NZ" sz="1600" baseline="0" dirty="0" smtClean="0"/>
                        <a:t> and k</a:t>
                      </a:r>
                      <a:r>
                        <a:rPr lang="en-NZ" sz="1600" dirty="0" smtClean="0"/>
                        <a:t>ey performance indicators </a:t>
                      </a:r>
                    </a:p>
                    <a:p>
                      <a:pPr marL="285750" lvl="0" indent="-285750">
                        <a:buFont typeface="Arial" panose="020B0604020202020204" pitchFamily="34" charset="0"/>
                        <a:buChar char="•"/>
                      </a:pPr>
                      <a:r>
                        <a:rPr lang="en-NZ" sz="1600" dirty="0" smtClean="0"/>
                        <a:t>Problem definition and issues for particular focus</a:t>
                      </a:r>
                      <a:endParaRPr lang="en-NZ" sz="1600" dirty="0" smtClean="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NZ"/>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800" dirty="0" smtClean="0"/>
                        <a:t>Test different ways to address the issues</a:t>
                      </a:r>
                      <a:endParaRPr lang="en-NZ" sz="1800" dirty="0" smtClean="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t>“Intervention packages” </a:t>
                      </a:r>
                      <a:endParaRPr lang="en-NZ"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t>“Scenarios”</a:t>
                      </a:r>
                      <a:endParaRPr lang="en-NZ"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800" dirty="0" smtClean="0"/>
                        <a:t>Use</a:t>
                      </a:r>
                      <a:r>
                        <a:rPr lang="en-NZ" sz="1800" baseline="0" dirty="0" smtClean="0"/>
                        <a:t> of different to</a:t>
                      </a:r>
                      <a:r>
                        <a:rPr lang="en-NZ" sz="1800" dirty="0" smtClean="0"/>
                        <a:t>ols to evaluate</a:t>
                      </a:r>
                      <a:r>
                        <a:rPr lang="en-NZ" sz="1800" baseline="0" dirty="0" smtClean="0"/>
                        <a:t> and refine interventions</a:t>
                      </a:r>
                      <a:endParaRPr lang="en-NZ" sz="18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600" dirty="0" smtClean="0"/>
                        <a:t>Existing</a:t>
                      </a:r>
                      <a:r>
                        <a:rPr lang="en-NZ" sz="1600" baseline="0" dirty="0" smtClean="0"/>
                        <a:t> strategic</a:t>
                      </a:r>
                      <a:r>
                        <a:rPr lang="en-NZ" sz="1600" dirty="0" smtClean="0"/>
                        <a:t> transport model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800" dirty="0" smtClean="0"/>
                        <a:t>Wellington</a:t>
                      </a:r>
                      <a:r>
                        <a:rPr lang="en-NZ" sz="1800" baseline="0" dirty="0" smtClean="0"/>
                        <a:t> specific transport model</a:t>
                      </a:r>
                      <a:endParaRPr lang="en-NZ" sz="1800" dirty="0" smtClean="0"/>
                    </a:p>
                    <a:p>
                      <a:endParaRPr lang="en-NZ"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4343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6632"/>
            <a:ext cx="6696744" cy="1143000"/>
          </a:xfrm>
        </p:spPr>
        <p:txBody>
          <a:bodyPr/>
          <a:lstStyle/>
          <a:p>
            <a:pPr algn="l"/>
            <a:r>
              <a:rPr lang="en-NZ" sz="3200" b="1" dirty="0" smtClean="0">
                <a:solidFill>
                  <a:schemeClr val="bg1"/>
                </a:solidFill>
              </a:rPr>
              <a:t>ATAP Process: DIFFERENCES</a:t>
            </a:r>
            <a:endParaRPr lang="en-NZ" sz="3200" b="1" dirty="0">
              <a:solidFill>
                <a:schemeClr val="bg1"/>
              </a:solidFill>
            </a:endParaRPr>
          </a:p>
        </p:txBody>
      </p:sp>
      <p:sp>
        <p:nvSpPr>
          <p:cNvPr id="3" name="Content Placeholder 2"/>
          <p:cNvSpPr>
            <a:spLocks noGrp="1"/>
          </p:cNvSpPr>
          <p:nvPr>
            <p:ph idx="1"/>
          </p:nvPr>
        </p:nvSpPr>
        <p:spPr>
          <a:xfrm>
            <a:off x="-2196752" y="2636912"/>
            <a:ext cx="8663880" cy="4525963"/>
          </a:xfrm>
        </p:spPr>
        <p:txBody>
          <a:bodyPr/>
          <a:lstStyle/>
          <a:p>
            <a:pPr marL="457200" lvl="1" indent="0">
              <a:buNone/>
            </a:pPr>
            <a:endParaRPr lang="en-NZ" sz="1600" dirty="0" smtClean="0">
              <a:ea typeface="Calibri" panose="020F0502020204030204" pitchFamily="34" charset="0"/>
              <a:cs typeface="Times New Roman" panose="02020603050405020304" pitchFamily="18" charset="0"/>
            </a:endParaRPr>
          </a:p>
          <a:p>
            <a:pPr>
              <a:buFont typeface="Arial" panose="020B0604020202020204" pitchFamily="34" charset="0"/>
              <a:buChar char="•"/>
            </a:pPr>
            <a:endParaRPr lang="en-NZ" sz="1600" dirty="0" smtClean="0">
              <a:ea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3424118621"/>
              </p:ext>
            </p:extLst>
          </p:nvPr>
        </p:nvGraphicFramePr>
        <p:xfrm>
          <a:off x="762000" y="1752600"/>
          <a:ext cx="7638999" cy="3606383"/>
        </p:xfrm>
        <a:graphic>
          <a:graphicData uri="http://schemas.openxmlformats.org/drawingml/2006/table">
            <a:tbl>
              <a:tblPr firstRow="1" bandRow="1">
                <a:tableStyleId>{3C2FFA5D-87B4-456A-9821-1D502468CF0F}</a:tableStyleId>
              </a:tblPr>
              <a:tblGrid>
                <a:gridCol w="2546333"/>
                <a:gridCol w="2546333"/>
                <a:gridCol w="2546333"/>
              </a:tblGrid>
              <a:tr h="496149">
                <a:tc>
                  <a:txBody>
                    <a:bodyPr/>
                    <a:lstStyle/>
                    <a:p>
                      <a:r>
                        <a:rPr lang="en-NZ" dirty="0" smtClean="0">
                          <a:solidFill>
                            <a:schemeClr val="tx1"/>
                          </a:solidFill>
                        </a:rPr>
                        <a:t>Activity</a:t>
                      </a:r>
                      <a:endParaRPr lang="en-NZ"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r>
                        <a:rPr lang="en-NZ" dirty="0" smtClean="0">
                          <a:solidFill>
                            <a:schemeClr val="tx1"/>
                          </a:solidFill>
                        </a:rPr>
                        <a:t>ATAP</a:t>
                      </a:r>
                      <a:endParaRPr lang="en-NZ"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r>
                        <a:rPr lang="en-NZ" dirty="0" smtClean="0">
                          <a:solidFill>
                            <a:schemeClr val="tx1"/>
                          </a:solidFill>
                        </a:rPr>
                        <a:t>LGWM</a:t>
                      </a:r>
                      <a:endParaRPr lang="en-NZ"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r>
              <a:tr h="1252259">
                <a:tc>
                  <a:txBody>
                    <a:bodyPr/>
                    <a:lstStyle/>
                    <a:p>
                      <a:r>
                        <a:rPr lang="en-NZ" sz="1800" dirty="0" smtClean="0"/>
                        <a:t>Small number of key objectives agreed</a:t>
                      </a:r>
                      <a:endParaRPr lang="en-NZ"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buFont typeface="+mj-lt"/>
                        <a:buNone/>
                      </a:pPr>
                      <a:r>
                        <a:rPr lang="en-NZ" sz="1600" dirty="0" smtClean="0"/>
                        <a:t>Decided</a:t>
                      </a:r>
                      <a:r>
                        <a:rPr lang="en-NZ" sz="1600" baseline="0" dirty="0" smtClean="0"/>
                        <a:t> by Auckland Council and central government, limited public engagement </a:t>
                      </a:r>
                      <a:endParaRPr lang="en-NZ" sz="16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t>Principles</a:t>
                      </a:r>
                      <a:r>
                        <a:rPr lang="en-NZ" sz="1600" baseline="0" dirty="0" smtClean="0"/>
                        <a:t> were t</a:t>
                      </a:r>
                      <a:r>
                        <a:rPr lang="en-NZ" sz="1600" dirty="0" smtClean="0"/>
                        <a:t>he</a:t>
                      </a:r>
                      <a:r>
                        <a:rPr lang="en-NZ" sz="1600" baseline="0" dirty="0" smtClean="0"/>
                        <a:t> result of public engagement</a:t>
                      </a:r>
                      <a:endParaRPr lang="en-NZ"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800" dirty="0" smtClean="0"/>
                        <a:t>Scale</a:t>
                      </a:r>
                      <a:r>
                        <a:rPr lang="en-NZ" sz="1800" baseline="0" dirty="0" smtClean="0"/>
                        <a:t> of area covered</a:t>
                      </a:r>
                      <a:endParaRPr lang="en-NZ" sz="1800" dirty="0" smtClean="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solidFill>
                            <a:schemeClr val="tx1"/>
                          </a:solidFill>
                        </a:rPr>
                        <a:t>Region</a:t>
                      </a:r>
                      <a:endParaRPr lang="en-NZ"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solidFill>
                            <a:schemeClr val="tx1"/>
                          </a:solidFill>
                        </a:rPr>
                        <a:t>Sub regional</a:t>
                      </a:r>
                      <a:r>
                        <a:rPr lang="en-NZ" sz="1600" baseline="0" dirty="0" smtClean="0">
                          <a:solidFill>
                            <a:schemeClr val="tx1"/>
                          </a:solidFill>
                        </a:rPr>
                        <a:t> / city</a:t>
                      </a:r>
                      <a:endParaRPr lang="en-NZ"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1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800" dirty="0" smtClean="0"/>
                        <a:t>Level of analysis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600" dirty="0" smtClean="0">
                          <a:solidFill>
                            <a:schemeClr val="tx1"/>
                          </a:solidFill>
                        </a:rPr>
                        <a:t>Sub</a:t>
                      </a:r>
                      <a:r>
                        <a:rPr lang="en-NZ" sz="1600" baseline="0" dirty="0" smtClean="0">
                          <a:solidFill>
                            <a:schemeClr val="tx1"/>
                          </a:solidFill>
                        </a:rPr>
                        <a:t> region</a:t>
                      </a:r>
                      <a:endParaRPr lang="en-NZ"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solidFill>
                            <a:schemeClr val="tx1"/>
                          </a:solidFill>
                        </a:rPr>
                        <a:t>Street</a:t>
                      </a:r>
                      <a:r>
                        <a:rPr lang="en-NZ" sz="1600" baseline="0" dirty="0" smtClean="0">
                          <a:solidFill>
                            <a:schemeClr val="tx1"/>
                          </a:solidFill>
                        </a:rPr>
                        <a:t> / corridor</a:t>
                      </a:r>
                      <a:endParaRPr lang="en-NZ"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4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800" dirty="0" smtClean="0"/>
                        <a:t>Public participation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600" dirty="0" smtClean="0"/>
                        <a:t>Some stakeholder input</a:t>
                      </a:r>
                      <a:endParaRPr lang="en-NZ"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1600" dirty="0" smtClean="0"/>
                        <a:t>Extensive public consultation</a:t>
                      </a:r>
                      <a:endParaRPr lang="en-NZ"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98271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8992" y="260648"/>
            <a:ext cx="8367464" cy="824136"/>
          </a:xfrm>
        </p:spPr>
        <p:txBody>
          <a:bodyPr>
            <a:noAutofit/>
          </a:bodyPr>
          <a:lstStyle/>
          <a:p>
            <a:r>
              <a:rPr lang="en-NZ" sz="3200" b="1" dirty="0" smtClean="0">
                <a:solidFill>
                  <a:schemeClr val="bg1"/>
                </a:solidFill>
              </a:rPr>
              <a:t>ATAP / LGWM</a:t>
            </a:r>
            <a:r>
              <a:rPr lang="en-NZ" sz="3200" b="1" dirty="0">
                <a:solidFill>
                  <a:schemeClr val="bg1"/>
                </a:solidFill>
              </a:rPr>
              <a:t>: some </a:t>
            </a:r>
            <a:r>
              <a:rPr lang="en-NZ" sz="3200" b="1" dirty="0" smtClean="0">
                <a:solidFill>
                  <a:schemeClr val="bg1"/>
                </a:solidFill>
              </a:rPr>
              <a:t>other observations</a:t>
            </a:r>
            <a:endParaRPr lang="en-NZ" sz="3200" b="1" dirty="0">
              <a:solidFill>
                <a:schemeClr val="bg1"/>
              </a:solidFill>
            </a:endParaRPr>
          </a:p>
        </p:txBody>
      </p:sp>
      <p:sp>
        <p:nvSpPr>
          <p:cNvPr id="5" name="TextBox 4"/>
          <p:cNvSpPr txBox="1"/>
          <p:nvPr/>
        </p:nvSpPr>
        <p:spPr>
          <a:xfrm>
            <a:off x="2296324" y="1916832"/>
            <a:ext cx="6491064" cy="3785652"/>
          </a:xfrm>
          <a:prstGeom prst="rect">
            <a:avLst/>
          </a:prstGeom>
          <a:noFill/>
        </p:spPr>
        <p:txBody>
          <a:bodyPr wrap="square" rtlCol="0">
            <a:spAutoFit/>
          </a:bodyPr>
          <a:lstStyle/>
          <a:p>
            <a:pPr marL="285750" lvl="0" indent="-285750">
              <a:spcBef>
                <a:spcPts val="1200"/>
              </a:spcBef>
              <a:spcAft>
                <a:spcPts val="1200"/>
              </a:spcAft>
              <a:buFont typeface="Arial" panose="020B0604020202020204" pitchFamily="34" charset="0"/>
              <a:buChar char="•"/>
            </a:pPr>
            <a:r>
              <a:rPr lang="en-NZ" sz="2000" dirty="0" smtClean="0"/>
              <a:t>ATAP spent much time up-front agreeing on “foundation” issues: assumptions, KPIs and problem definition</a:t>
            </a:r>
          </a:p>
          <a:p>
            <a:pPr marL="285750" lvl="0" indent="-285750">
              <a:spcBef>
                <a:spcPts val="1200"/>
              </a:spcBef>
              <a:spcAft>
                <a:spcPts val="1200"/>
              </a:spcAft>
              <a:buFont typeface="Arial" panose="020B0604020202020204" pitchFamily="34" charset="0"/>
              <a:buChar char="•"/>
            </a:pPr>
            <a:r>
              <a:rPr lang="en-NZ" sz="2000" dirty="0" smtClean="0"/>
              <a:t>LGWM has spent time up-front engaging the public on issues and desired outcomes</a:t>
            </a:r>
          </a:p>
          <a:p>
            <a:pPr marL="285750" indent="-285750">
              <a:spcBef>
                <a:spcPts val="1200"/>
              </a:spcBef>
              <a:spcAft>
                <a:spcPts val="1200"/>
              </a:spcAft>
              <a:buFont typeface="Arial" panose="020B0604020202020204" pitchFamily="34" charset="0"/>
              <a:buChar char="•"/>
            </a:pPr>
            <a:r>
              <a:rPr lang="en-NZ" sz="2000" dirty="0" smtClean="0"/>
              <a:t>Both ATAP and LGWM involve multi-agency collaboration</a:t>
            </a:r>
          </a:p>
          <a:p>
            <a:pPr marL="285750" lvl="0" indent="-285750">
              <a:spcBef>
                <a:spcPts val="1200"/>
              </a:spcBef>
              <a:spcAft>
                <a:spcPts val="1200"/>
              </a:spcAft>
              <a:buFont typeface="Arial" panose="020B0604020202020204" pitchFamily="34" charset="0"/>
              <a:buChar char="•"/>
            </a:pPr>
            <a:r>
              <a:rPr lang="en-NZ" sz="2000" dirty="0" smtClean="0"/>
              <a:t>Reconciling vehicle-movement and place-making has been challenging for ATAP   </a:t>
            </a:r>
            <a:endParaRPr lang="en-NZ" sz="20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34001" r="32999"/>
          <a:stretch/>
        </p:blipFill>
        <p:spPr bwMode="auto">
          <a:xfrm>
            <a:off x="467544" y="1556792"/>
            <a:ext cx="1800201" cy="259769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6155" r="-1"/>
          <a:stretch/>
        </p:blipFill>
        <p:spPr bwMode="auto">
          <a:xfrm>
            <a:off x="467543" y="4290919"/>
            <a:ext cx="1800201" cy="165836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72892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2536" y="188640"/>
            <a:ext cx="6639744" cy="1068133"/>
          </a:xfrm>
        </p:spPr>
        <p:txBody>
          <a:bodyPr>
            <a:normAutofit/>
          </a:bodyPr>
          <a:lstStyle/>
          <a:p>
            <a:pPr algn="l"/>
            <a:r>
              <a:rPr lang="en-NZ" sz="3200" b="1" dirty="0" smtClean="0">
                <a:solidFill>
                  <a:schemeClr val="bg1"/>
                </a:solidFill>
              </a:rPr>
              <a:t>ATAP Deliverables</a:t>
            </a:r>
            <a:endParaRPr lang="en-NZ" sz="3200" b="1" dirty="0">
              <a:solidFill>
                <a:schemeClr val="bg1"/>
              </a:solidFill>
            </a:endParaRPr>
          </a:p>
        </p:txBody>
      </p:sp>
      <p:graphicFrame>
        <p:nvGraphicFramePr>
          <p:cNvPr id="6" name="Diagram 5"/>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218432268"/>
              </p:ext>
            </p:extLst>
          </p:nvPr>
        </p:nvGraphicFramePr>
        <p:xfrm>
          <a:off x="533400" y="1752600"/>
          <a:ext cx="8153400" cy="35814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1067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7724963" cy="595603"/>
          </a:xfrm>
        </p:spPr>
        <p:txBody>
          <a:bodyPr>
            <a:noAutofit/>
          </a:bodyPr>
          <a:lstStyle/>
          <a:p>
            <a:pPr algn="l"/>
            <a:r>
              <a:rPr lang="en-NZ" sz="2800" b="1" dirty="0">
                <a:solidFill>
                  <a:schemeClr val="bg1"/>
                </a:solidFill>
              </a:rPr>
              <a:t>Interim report:  emerging strategic approach</a:t>
            </a:r>
            <a:endParaRPr lang="en-NZ" sz="2800" dirty="0">
              <a:solidFill>
                <a:schemeClr val="bg1"/>
              </a:solidFill>
            </a:endParaRPr>
          </a:p>
        </p:txBody>
      </p:sp>
      <p:sp>
        <p:nvSpPr>
          <p:cNvPr id="3" name="TextBox 2"/>
          <p:cNvSpPr txBox="1"/>
          <p:nvPr/>
        </p:nvSpPr>
        <p:spPr>
          <a:xfrm>
            <a:off x="762000" y="1447800"/>
            <a:ext cx="7772400" cy="2031325"/>
          </a:xfrm>
          <a:prstGeom prst="rect">
            <a:avLst/>
          </a:prstGeom>
          <a:noFill/>
        </p:spPr>
        <p:txBody>
          <a:bodyPr wrap="square" rtlCol="0">
            <a:spAutoFit/>
          </a:bodyPr>
          <a:lstStyle/>
          <a:p>
            <a:pPr marL="285750" indent="-285750">
              <a:buFont typeface="Arial" panose="020B0604020202020204" pitchFamily="34" charset="0"/>
              <a:buChar char="•"/>
              <a:defRPr/>
            </a:pPr>
            <a:r>
              <a:rPr lang="en-NZ" dirty="0" smtClean="0"/>
              <a:t>Adding new infrastructure is necessary but not sufficient </a:t>
            </a:r>
          </a:p>
          <a:p>
            <a:pPr marL="285750" indent="-285750">
              <a:buFont typeface="Arial" panose="020B0604020202020204" pitchFamily="34" charset="0"/>
              <a:buChar char="•"/>
              <a:defRPr/>
            </a:pPr>
            <a:endParaRPr lang="en-NZ" dirty="0" smtClean="0"/>
          </a:p>
          <a:p>
            <a:pPr marL="285750" indent="-285750">
              <a:buFont typeface="Arial" panose="020B0604020202020204" pitchFamily="34" charset="0"/>
              <a:buChar char="•"/>
              <a:defRPr/>
            </a:pPr>
            <a:r>
              <a:rPr lang="en-NZ" dirty="0" smtClean="0"/>
              <a:t>To make a real difference, we need to also take advantage of  new demand-side opportunities</a:t>
            </a:r>
          </a:p>
          <a:p>
            <a:pPr>
              <a:buFont typeface="Arial"/>
              <a:buChar char="•"/>
              <a:defRPr/>
            </a:pPr>
            <a:endParaRPr lang="en-NZ" dirty="0" smtClean="0"/>
          </a:p>
          <a:p>
            <a:pPr marL="285750" indent="-285750">
              <a:buFont typeface="Arial" panose="020B0604020202020204" pitchFamily="34" charset="0"/>
              <a:buChar char="•"/>
              <a:defRPr/>
            </a:pPr>
            <a:r>
              <a:rPr lang="en-NZ" dirty="0" smtClean="0"/>
              <a:t>The emerging strategic approach involves an integrated combination of three types of intervention</a:t>
            </a:r>
            <a:endParaRPr lang="en-NZ" dirty="0"/>
          </a:p>
        </p:txBody>
      </p:sp>
      <p:graphicFrame>
        <p:nvGraphicFramePr>
          <p:cNvPr id="7" name="Content Placeholder 4"/>
          <p:cNvGraphicFramePr>
            <a:graphicFrameLocks noGrp="1"/>
          </p:cNvGraphicFramePr>
          <p:nvPr>
            <p:ph idx="1"/>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33361509"/>
              </p:ext>
            </p:extLst>
          </p:nvPr>
        </p:nvGraphicFramePr>
        <p:xfrm>
          <a:off x="2483768" y="3284984"/>
          <a:ext cx="3898776" cy="290892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2139412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3788</TotalTime>
  <Words>1997</Words>
  <Application>Microsoft Macintosh PowerPoint</Application>
  <PresentationFormat>On-screen Show (4:3)</PresentationFormat>
  <Paragraphs>320</Paragraphs>
  <Slides>24</Slides>
  <Notes>4</Notes>
  <HiddenSlides>0</HiddenSlides>
  <MMClips>0</MMClips>
  <ScaleCrop>false</ScaleCrop>
  <HeadingPairs>
    <vt:vector size="6" baseType="variant">
      <vt:variant>
        <vt:lpstr>Fonts Used</vt:lpstr>
      </vt:variant>
      <vt:variant>
        <vt:i4>1</vt:i4>
      </vt:variant>
      <vt:variant>
        <vt:lpstr>Design Template</vt:lpstr>
      </vt:variant>
      <vt:variant>
        <vt:i4>1</vt:i4>
      </vt:variant>
      <vt:variant>
        <vt:lpstr>Slide Titles</vt:lpstr>
      </vt:variant>
      <vt:variant>
        <vt:i4>24</vt:i4>
      </vt:variant>
    </vt:vector>
  </HeadingPairs>
  <TitlesOfParts>
    <vt:vector size="26" baseType="lpstr">
      <vt:lpstr>Calibri</vt:lpstr>
      <vt:lpstr>Default Design</vt:lpstr>
      <vt:lpstr>Slide 1</vt:lpstr>
      <vt:lpstr>Recent background  </vt:lpstr>
      <vt:lpstr>Auckland Transport Alignment Project (ATAP)</vt:lpstr>
      <vt:lpstr>ATAP: test for better return on transport investment</vt:lpstr>
      <vt:lpstr>ATAP Process: SIMILARITIES</vt:lpstr>
      <vt:lpstr>ATAP Process: DIFFERENCES</vt:lpstr>
      <vt:lpstr>ATAP / LGWM: some other observations</vt:lpstr>
      <vt:lpstr>ATAP Deliverables</vt:lpstr>
      <vt:lpstr>Interim report:  emerging strategic approach</vt:lpstr>
      <vt:lpstr>Slide 10</vt:lpstr>
      <vt:lpstr>Slide 11</vt:lpstr>
      <vt:lpstr>Considerations  </vt:lpstr>
      <vt:lpstr>Slide 13</vt:lpstr>
      <vt:lpstr>Slide 14</vt:lpstr>
      <vt:lpstr>Slide 15</vt:lpstr>
      <vt:lpstr>Strategic direction, criteria, and indicator sets from WCC, GWRC and NZTA</vt:lpstr>
      <vt:lpstr>Slide 17</vt:lpstr>
      <vt:lpstr>Slide 18</vt:lpstr>
      <vt:lpstr>Slide 19</vt:lpstr>
      <vt:lpstr>Development process</vt:lpstr>
      <vt:lpstr>Scenario analysis</vt:lpstr>
      <vt:lpstr>Next steps</vt:lpstr>
      <vt:lpstr>Slide 23</vt:lpstr>
      <vt:lpstr>  </vt:lpstr>
    </vt:vector>
  </TitlesOfParts>
  <Company>Beca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Graham Spargo</dc:creator>
  <dc:description>Digital Certificate attached 20/05/2010</dc:description>
  <cp:lastModifiedBy>Sarah Ropata</cp:lastModifiedBy>
  <cp:revision>142</cp:revision>
  <cp:lastPrinted>2016-09-06T23:29:34Z</cp:lastPrinted>
  <dcterms:created xsi:type="dcterms:W3CDTF">2016-09-07T05:34:18Z</dcterms:created>
  <dcterms:modified xsi:type="dcterms:W3CDTF">2016-09-07T20:06:39Z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_STAT_PROP_W_documentDate ">
    <vt:filetime>2010-12-31T11:00:00Z</vt:filetime>
  </property>
  <property fmtid="{D5CDD505-2E9C-101B-9397-08002B2CF9AE}" pid="3" name="D_TM_My hashed value">
    <vt:lpwstr>BqgSTC0EPu/TrnOrBibA4A==</vt:lpwstr>
  </property>
  <property fmtid="{D5CDD505-2E9C-101B-9397-08002B2CF9AE}" pid="4" name="WS_D_CUST_Originator.CompanyShortName">
    <vt:lpwstr>Beca Ltd</vt:lpwstr>
  </property>
  <property fmtid="{D5CDD505-2E9C-101B-9397-08002B2CF9AE}" pid="5" name="D_CUST_Additional Reference Value">
    <vt:lpwstr/>
  </property>
  <property fmtid="{D5CDD505-2E9C-101B-9397-08002B2CF9AE}" pid="6" name="D_CUST_Associated Organisations">
    <vt:lpwstr/>
  </property>
  <property fmtid="{D5CDD505-2E9C-101B-9397-08002B2CF9AE}" pid="7" name="D_CUST_Associated People">
    <vt:lpwstr/>
  </property>
  <property fmtid="{D5CDD505-2E9C-101B-9397-08002B2CF9AE}" pid="8" name="D_STAT_Category Id">
    <vt:i4>0</vt:i4>
  </property>
  <property fmtid="{D5CDD505-2E9C-101B-9397-08002B2CF9AE}" pid="9" name="D_STAT_Category Name">
    <vt:lpwstr/>
  </property>
  <property fmtid="{D5CDD505-2E9C-101B-9397-08002B2CF9AE}" pid="10" name="FM_Client Contact">
    <vt:lpwstr/>
  </property>
  <property fmtid="{D5CDD505-2E9C-101B-9397-08002B2CF9AE}" pid="11" name="WS_D_CUST_Organisation.ABNNumber">
    <vt:lpwstr>77-330-577</vt:lpwstr>
  </property>
  <property fmtid="{D5CDD505-2E9C-101B-9397-08002B2CF9AE}" pid="12" name="WS_D_CUST_Organisation.AddressLine1">
    <vt:lpwstr>PO Box 6345</vt:lpwstr>
  </property>
  <property fmtid="{D5CDD505-2E9C-101B-9397-08002B2CF9AE}" pid="13" name="WS_D_CUST_Organisation.AddressLine2">
    <vt:lpwstr>Wellesley St</vt:lpwstr>
  </property>
  <property fmtid="{D5CDD505-2E9C-101B-9397-08002B2CF9AE}" pid="14" name="WS_D_CUST_Organisation.AddressLine3">
    <vt:lpwstr/>
  </property>
  <property fmtid="{D5CDD505-2E9C-101B-9397-08002B2CF9AE}" pid="15" name="WS_D_CUST_Organisation.AddressPostcode">
    <vt:lpwstr>1141</vt:lpwstr>
  </property>
  <property fmtid="{D5CDD505-2E9C-101B-9397-08002B2CF9AE}" pid="16" name="WS_D_CUST_Organisation.AddressRegion">
    <vt:lpwstr/>
  </property>
  <property fmtid="{D5CDD505-2E9C-101B-9397-08002B2CF9AE}" pid="17" name="WS_D_CUST_Organisation.AddressTownCity">
    <vt:lpwstr>Auckland</vt:lpwstr>
  </property>
  <property fmtid="{D5CDD505-2E9C-101B-9397-08002B2CF9AE}" pid="18" name="WS_D_CUST_Organisation.BankAcNumber">
    <vt:lpwstr>03 0104 0829411 00</vt:lpwstr>
  </property>
  <property fmtid="{D5CDD505-2E9C-101B-9397-08002B2CF9AE}" pid="19" name="WS_D_CUST_Organisation.BecaManagerName">
    <vt:lpwstr>Greg Lowe</vt:lpwstr>
  </property>
  <property fmtid="{D5CDD505-2E9C-101B-9397-08002B2CF9AE}" pid="20" name="WS_D_CUST_Organisation.CompanyID">
    <vt:lpwstr>14</vt:lpwstr>
  </property>
  <property fmtid="{D5CDD505-2E9C-101B-9397-08002B2CF9AE}" pid="21" name="WS_D_CUST_Organisation.Country">
    <vt:lpwstr>New</vt:lpwstr>
  </property>
  <property fmtid="{D5CDD505-2E9C-101B-9397-08002B2CF9AE}" pid="22" name="WS_D_CUST_Organisation.DisplayName">
    <vt:lpwstr>Beca Ltd</vt:lpwstr>
  </property>
  <property fmtid="{D5CDD505-2E9C-101B-9397-08002B2CF9AE}" pid="23" name="WS_D_CUST_Organisation.EmailAddress">
    <vt:lpwstr/>
  </property>
  <property fmtid="{D5CDD505-2E9C-101B-9397-08002B2CF9AE}" pid="24" name="WS_D_CUST_Organisation.FaxNumber">
    <vt:lpwstr>+64 (9) 300 9300</vt:lpwstr>
  </property>
  <property fmtid="{D5CDD505-2E9C-101B-9397-08002B2CF9AE}" pid="25" name="WS_D_CUST_Organisation.GSTNumber">
    <vt:lpwstr>77-330-577</vt:lpwstr>
  </property>
  <property fmtid="{D5CDD505-2E9C-101B-9397-08002B2CF9AE}" pid="26" name="WS_D_CUST_Organisation.Hub">
    <vt:lpwstr/>
  </property>
  <property fmtid="{D5CDD505-2E9C-101B-9397-08002B2CF9AE}" pid="27" name="WS_D_CUST_Organisation.MarketSegment">
    <vt:lpwstr/>
  </property>
  <property fmtid="{D5CDD505-2E9C-101B-9397-08002B2CF9AE}" pid="28" name="WS_D_CUST_Organisation.OrganisationID">
    <vt:lpwstr/>
  </property>
  <property fmtid="{D5CDD505-2E9C-101B-9397-08002B2CF9AE}" pid="29" name="WS_D_CUST_Organisation.OrganisationType">
    <vt:lpwstr>Internal</vt:lpwstr>
  </property>
  <property fmtid="{D5CDD505-2E9C-101B-9397-08002B2CF9AE}" pid="30" name="WS_D_CUST_Organisation.ParentOrganisationName">
    <vt:lpwstr>Beca Ltd</vt:lpwstr>
  </property>
  <property fmtid="{D5CDD505-2E9C-101B-9397-08002B2CF9AE}" pid="31" name="WS_D_CUST_Organisation.PhoneNumber">
    <vt:lpwstr>+ 64 (9) 300 9000</vt:lpwstr>
  </property>
  <property fmtid="{D5CDD505-2E9C-101B-9397-08002B2CF9AE}" pid="32" name="WS_D_CUST_Organisation.PhysicalAddress">
    <vt:lpwstr/>
  </property>
  <property fmtid="{D5CDD505-2E9C-101B-9397-08002B2CF9AE}" pid="33" name="WS_D_CUST_Organisation.PostalAddress">
    <vt:lpwstr>PO Box 6345
Wellesley St
Auckland
1141
New</vt:lpwstr>
  </property>
  <property fmtid="{D5CDD505-2E9C-101B-9397-08002B2CF9AE}" pid="34" name="WS_D_CUST_Organisation.ShortName">
    <vt:lpwstr/>
  </property>
  <property fmtid="{D5CDD505-2E9C-101B-9397-08002B2CF9AE}" pid="35" name="WS_D_CUST_Organisation.Website">
    <vt:lpwstr/>
  </property>
  <property fmtid="{D5CDD505-2E9C-101B-9397-08002B2CF9AE}" pid="36" name="WS_D_CUST_Originator.AddressLine1">
    <vt:lpwstr>85 Molesworth Street</vt:lpwstr>
  </property>
  <property fmtid="{D5CDD505-2E9C-101B-9397-08002B2CF9AE}" pid="37" name="WS_D_CUST_Originator.AddressLine2">
    <vt:lpwstr/>
  </property>
  <property fmtid="{D5CDD505-2E9C-101B-9397-08002B2CF9AE}" pid="38" name="WS_D_CUST_Originator.AddressLine3">
    <vt:lpwstr>PO Box 3942</vt:lpwstr>
  </property>
  <property fmtid="{D5CDD505-2E9C-101B-9397-08002B2CF9AE}" pid="39" name="WS_D_CUST_Originator.AddressPostcode">
    <vt:lpwstr>6140</vt:lpwstr>
  </property>
  <property fmtid="{D5CDD505-2E9C-101B-9397-08002B2CF9AE}" pid="40" name="WS_D_CUST_Originator.AddressRegion">
    <vt:lpwstr>Wellington</vt:lpwstr>
  </property>
  <property fmtid="{D5CDD505-2E9C-101B-9397-08002B2CF9AE}" pid="41" name="WS_D_CUST_Originator.AddressTownCity">
    <vt:lpwstr>Wellington</vt:lpwstr>
  </property>
  <property fmtid="{D5CDD505-2E9C-101B-9397-08002B2CF9AE}" pid="42" name="WS_D_CUST_Originator.BecaManagerName">
    <vt:lpwstr>Nathan Baker</vt:lpwstr>
  </property>
  <property fmtid="{D5CDD505-2E9C-101B-9397-08002B2CF9AE}" pid="43" name="WS_D_CUST_Originator.Company">
    <vt:lpwstr>Beca Ltd</vt:lpwstr>
  </property>
  <property fmtid="{D5CDD505-2E9C-101B-9397-08002B2CF9AE}" pid="44" name="WS_D_CUST_Originator.CompanyID">
    <vt:lpwstr>14</vt:lpwstr>
  </property>
  <property fmtid="{D5CDD505-2E9C-101B-9397-08002B2CF9AE}" pid="45" name="WS_D_CUST_Originator.Country">
    <vt:lpwstr>New Zealand</vt:lpwstr>
  </property>
  <property fmtid="{D5CDD505-2E9C-101B-9397-08002B2CF9AE}" pid="46" name="WS_D_CUST_Originator.DisplayName">
    <vt:lpwstr>Graham Spargo</vt:lpwstr>
  </property>
  <property fmtid="{D5CDD505-2E9C-101B-9397-08002B2CF9AE}" pid="47" name="WS_D_CUST_Originator.EmailAddress">
    <vt:lpwstr>graham.spargo@beca.com</vt:lpwstr>
  </property>
  <property fmtid="{D5CDD505-2E9C-101B-9397-08002B2CF9AE}" pid="48" name="WS_D_CUST_Originator.EmployeeNumber">
    <vt:lpwstr>19334</vt:lpwstr>
  </property>
  <property fmtid="{D5CDD505-2E9C-101B-9397-08002B2CF9AE}" pid="49" name="WS_D_CUST_Originator.FaxNumber">
    <vt:lpwstr>+64 4 473 7911</vt:lpwstr>
  </property>
  <property fmtid="{D5CDD505-2E9C-101B-9397-08002B2CF9AE}" pid="50" name="WS_D_CUST_Originator.FirstName">
    <vt:lpwstr>Graham</vt:lpwstr>
  </property>
  <property fmtid="{D5CDD505-2E9C-101B-9397-08002B2CF9AE}" pid="51" name="WS_D_CUST_Originator.Hub">
    <vt:lpwstr/>
  </property>
  <property fmtid="{D5CDD505-2E9C-101B-9397-08002B2CF9AE}" pid="52" name="WS_D_CUST_Originator.Initials">
    <vt:lpwstr>GDS</vt:lpwstr>
  </property>
  <property fmtid="{D5CDD505-2E9C-101B-9397-08002B2CF9AE}" pid="53" name="WS_D_CUST_Originator.JobTitle">
    <vt:lpwstr>Senior Technical Director - Planning</vt:lpwstr>
  </property>
  <property fmtid="{D5CDD505-2E9C-101B-9397-08002B2CF9AE}" pid="54" name="WS_D_CUST_Originator.Login">
    <vt:lpwstr>GDS1</vt:lpwstr>
  </property>
  <property fmtid="{D5CDD505-2E9C-101B-9397-08002B2CF9AE}" pid="55" name="WS_D_CUST_Originator.MobileNumber">
    <vt:lpwstr>+64 27 249 3493</vt:lpwstr>
  </property>
  <property fmtid="{D5CDD505-2E9C-101B-9397-08002B2CF9AE}" pid="56" name="WS_D_CUST_Originator.OfficeLocation">
    <vt:lpwstr>85 Molesworth St - Level 5</vt:lpwstr>
  </property>
  <property fmtid="{D5CDD505-2E9C-101B-9397-08002B2CF9AE}" pid="57" name="WS_D_CUST_Originator.OfficePhoneNumber">
    <vt:lpwstr>+64 4 473 7551</vt:lpwstr>
  </property>
  <property fmtid="{D5CDD505-2E9C-101B-9397-08002B2CF9AE}" pid="58" name="WS_D_CUST_Originator.Organisation">
    <vt:lpwstr>426</vt:lpwstr>
  </property>
  <property fmtid="{D5CDD505-2E9C-101B-9397-08002B2CF9AE}" pid="59" name="WS_D_CUST_Originator.OrganisationName">
    <vt:lpwstr>Wellington Environments- BL</vt:lpwstr>
  </property>
  <property fmtid="{D5CDD505-2E9C-101B-9397-08002B2CF9AE}" pid="60" name="WS_D_CUST_Originator.PhoneExtension">
    <vt:lpwstr/>
  </property>
  <property fmtid="{D5CDD505-2E9C-101B-9397-08002B2CF9AE}" pid="61" name="WS_D_CUST_Originator.PhoneNumber">
    <vt:lpwstr>+64-4-460 1767</vt:lpwstr>
  </property>
  <property fmtid="{D5CDD505-2E9C-101B-9397-08002B2CF9AE}" pid="62" name="WS_D_CUST_Originator.PostalAddress">
    <vt:lpwstr>85 Molesworth Street
PO Box 3942
Wellington
6140
New Zealand</vt:lpwstr>
  </property>
  <property fmtid="{D5CDD505-2E9C-101B-9397-08002B2CF9AE}" pid="63" name="WS_D_CUST_Originator.PrimaryDiscipline">
    <vt:lpwstr/>
  </property>
  <property fmtid="{D5CDD505-2E9C-101B-9397-08002B2CF9AE}" pid="64" name="WS_D_CUST_Originator.Surname">
    <vt:lpwstr>Spargo</vt:lpwstr>
  </property>
  <property fmtid="{D5CDD505-2E9C-101B-9397-08002B2CF9AE}" pid="65" name="D_CUST_Document Template">
    <vt:lpwstr/>
  </property>
  <property fmtid="{D5CDD505-2E9C-101B-9397-08002B2CF9AE}" pid="66" name="FullIdPath">
    <vt:lpwstr/>
  </property>
  <property fmtid="{D5CDD505-2E9C-101B-9397-08002B2CF9AE}" pid="67" name="FullPath">
    <vt:lpwstr/>
  </property>
  <property fmtid="{D5CDD505-2E9C-101B-9397-08002B2CF9AE}" pid="68" name="D_STAT_Mime Type">
    <vt:lpwstr/>
  </property>
  <property fmtid="{D5CDD505-2E9C-101B-9397-08002B2CF9AE}" pid="69" name="My hashed value">
    <vt:lpwstr>BqgSTC0EPu/TrnOrBibA4A==</vt:lpwstr>
  </property>
  <property fmtid="{D5CDD505-2E9C-101B-9397-08002B2CF9AE}" pid="70" name="D_CUST_Originator Organisation">
    <vt:lpwstr/>
  </property>
  <property fmtid="{D5CDD505-2E9C-101B-9397-08002B2CF9AE}" pid="71" name="D_STAT_Version Comment">
    <vt:lpwstr/>
  </property>
  <property fmtid="{D5CDD505-2E9C-101B-9397-08002B2CF9AE}" pid="72" name="D_CUST_Workflow History">
    <vt:lpwstr/>
  </property>
  <property fmtid="{D5CDD505-2E9C-101B-9397-08002B2CF9AE}" pid="73" name="V_CUST_Third Party Revision ID">
    <vt:lpwstr/>
  </property>
  <property fmtid="{D5CDD505-2E9C-101B-9397-08002B2CF9AE}" pid="74" name="D_CUST_Approval Status">
    <vt:lpwstr/>
  </property>
  <property fmtid="{D5CDD505-2E9C-101B-9397-08002B2CF9AE}" pid="75" name="D_CUST_Beca Id">
    <vt:lpwstr/>
  </property>
  <property fmtid="{D5CDD505-2E9C-101B-9397-08002B2CF9AE}" pid="76" name="FM_Client Parent">
    <vt:lpwstr/>
  </property>
  <property fmtid="{D5CDD505-2E9C-101B-9397-08002B2CF9AE}" pid="77" name="D_CUST_GL Code">
    <vt:lpwstr/>
  </property>
  <property fmtid="{D5CDD505-2E9C-101B-9397-08002B2CF9AE}" pid="78" name="D_CUST_Jurisdiction">
    <vt:lpwstr/>
  </property>
  <property fmtid="{D5CDD505-2E9C-101B-9397-08002B2CF9AE}" pid="79" name="D_CUST_Project ID">
    <vt:lpwstr/>
  </property>
  <property fmtid="{D5CDD505-2E9C-101B-9397-08002B2CF9AE}" pid="80" name="D_CUST_QMS Code">
    <vt:lpwstr/>
  </property>
  <property fmtid="{D5CDD505-2E9C-101B-9397-08002B2CF9AE}" pid="81" name="FM_Risk Category">
    <vt:lpwstr/>
  </property>
  <property fmtid="{D5CDD505-2E9C-101B-9397-08002B2CF9AE}" pid="82" name="D_CUST_Third party Ref">
    <vt:lpwstr/>
  </property>
  <property fmtid="{D5CDD505-2E9C-101B-9397-08002B2CF9AE}" pid="83" name="V_CUST_Approved PDF Rendition Link">
    <vt:lpwstr/>
  </property>
  <property fmtid="{D5CDD505-2E9C-101B-9397-08002B2CF9AE}" pid="84" name="V_TM_Approved PDF Rendition Link">
    <vt:lpwstr/>
  </property>
  <property fmtid="{D5CDD505-2E9C-101B-9397-08002B2CF9AE}" pid="85" name="V_STAT_Check in date">
    <vt:filetime>2016-08-07T22:40:44Z</vt:filetime>
  </property>
  <property fmtid="{D5CDD505-2E9C-101B-9397-08002B2CF9AE}" pid="86" name="V_STAT_Minor Version">
    <vt:r8>8</vt:r8>
  </property>
  <property fmtid="{D5CDD505-2E9C-101B-9397-08002B2CF9AE}" pid="87" name="V_STAT_Major Version">
    <vt:r8>0</vt:r8>
  </property>
  <property fmtid="{D5CDD505-2E9C-101B-9397-08002B2CF9AE}" pid="88" name="V_CUST_Beca Document ID">
    <vt:lpwstr>NZ1-12912280-8</vt:lpwstr>
  </property>
  <property fmtid="{D5CDD505-2E9C-101B-9397-08002B2CF9AE}" pid="89" name="D_STAT_File Name">
    <vt:lpwstr>NZ1-12912280-Lets Get Wellington Moving KPIs and Measures.pptx</vt:lpwstr>
  </property>
  <property fmtid="{D5CDD505-2E9C-101B-9397-08002B2CF9AE}" pid="90" name="FM_Job Number">
    <vt:lpwstr>4262697</vt:lpwstr>
  </property>
  <property fmtid="{D5CDD505-2E9C-101B-9397-08002B2CF9AE}" pid="91" name="D_STAT_PROP_W_title">
    <vt:lpwstr>Lets Get Wellington Moving KPIs and Measures</vt:lpwstr>
  </property>
  <property fmtid="{D5CDD505-2E9C-101B-9397-08002B2CF9AE}" pid="92" name="FM_Activity">
    <vt:lpwstr>Job Planning and Management</vt:lpwstr>
  </property>
  <property fmtid="{D5CDD505-2E9C-101B-9397-08002B2CF9AE}" pid="93" name="D_CUST_Additional Reference Definition">
    <vt:lpwstr>Beca Reference</vt:lpwstr>
  </property>
  <property fmtid="{D5CDD505-2E9C-101B-9397-08002B2CF9AE}" pid="94" name="FM_Beca Company">
    <vt:lpwstr>014 - Beca Limited</vt:lpwstr>
  </property>
  <property fmtid="{D5CDD505-2E9C-101B-9397-08002B2CF9AE}" pid="95" name="FM_Beca Job Director">
    <vt:lpwstr>Graham Spargo</vt:lpwstr>
  </property>
  <property fmtid="{D5CDD505-2E9C-101B-9397-08002B2CF9AE}" pid="96" name="FM_Beca Job Manager">
    <vt:lpwstr>Malory Osmond</vt:lpwstr>
  </property>
  <property fmtid="{D5CDD505-2E9C-101B-9397-08002B2CF9AE}" pid="97" name="FM_Beca Section">
    <vt:lpwstr>014-426 Wellington Environments- BL</vt:lpwstr>
  </property>
  <property fmtid="{D5CDD505-2E9C-101B-9397-08002B2CF9AE}" pid="98" name="D_CUST_Business Value">
    <vt:lpwstr>Normal</vt:lpwstr>
  </property>
  <property fmtid="{D5CDD505-2E9C-101B-9397-08002B2CF9AE}" pid="99" name="FM_Case ID">
    <vt:lpwstr>4262697</vt:lpwstr>
  </property>
  <property fmtid="{D5CDD505-2E9C-101B-9397-08002B2CF9AE}" pid="100" name="FM_Client Organisation">
    <vt:lpwstr>NZ Transport Agency - Wellington</vt:lpwstr>
  </property>
  <property fmtid="{D5CDD505-2E9C-101B-9397-08002B2CF9AE}" pid="101" name="D_CUST_Document Subtype">
    <vt:lpwstr>Blank presentation</vt:lpwstr>
  </property>
  <property fmtid="{D5CDD505-2E9C-101B-9397-08002B2CF9AE}" pid="102" name="D_CUST_Document Type">
    <vt:lpwstr>Blank Presentation</vt:lpwstr>
  </property>
  <property fmtid="{D5CDD505-2E9C-101B-9397-08002B2CF9AE}" pid="103" name="FM_Function">
    <vt:lpwstr>Projects</vt:lpwstr>
  </property>
  <property fmtid="{D5CDD505-2E9C-101B-9397-08002B2CF9AE}" pid="104" name="FM_Function Grouping">
    <vt:lpwstr>Clients</vt:lpwstr>
  </property>
  <property fmtid="{D5CDD505-2E9C-101B-9397-08002B2CF9AE}" pid="105" name="D_CUST_Has Paper Rendition">
    <vt:lpwstr>False</vt:lpwstr>
  </property>
  <property fmtid="{D5CDD505-2E9C-101B-9397-08002B2CF9AE}" pid="106" name="D_STAT_IconFilename">
    <vt:lpwstr>document.ico</vt:lpwstr>
  </property>
  <property fmtid="{D5CDD505-2E9C-101B-9397-08002B2CF9AE}" pid="107" name="D_STAT_Is Locked">
    <vt:bool>true</vt:bool>
  </property>
  <property fmtid="{D5CDD505-2E9C-101B-9397-08002B2CF9AE}" pid="108" name="D_STAT_Is Marked for Delete">
    <vt:bool>false</vt:bool>
  </property>
  <property fmtid="{D5CDD505-2E9C-101B-9397-08002B2CF9AE}" pid="109" name="D_STAT_Is Record">
    <vt:bool>false</vt:bool>
  </property>
  <property fmtid="{D5CDD505-2E9C-101B-9397-08002B2CF9AE}" pid="110" name="FM_Job Name">
    <vt:lpwstr>Ngaraunga To Airport Programme</vt:lpwstr>
  </property>
  <property fmtid="{D5CDD505-2E9C-101B-9397-08002B2CF9AE}" pid="111" name="D_CUST_Know how Value">
    <vt:lpwstr>No</vt:lpwstr>
  </property>
  <property fmtid="{D5CDD505-2E9C-101B-9397-08002B2CF9AE}" pid="112" name="D_STAT_Local File Path">
    <vt:lpwstr/>
  </property>
  <property fmtid="{D5CDD505-2E9C-101B-9397-08002B2CF9AE}" pid="113" name="D_STAT_Locked By">
    <vt:lpwstr>Graham Spargo</vt:lpwstr>
  </property>
  <property fmtid="{D5CDD505-2E9C-101B-9397-08002B2CF9AE}" pid="114" name="FM_Market Segment">
    <vt:lpwstr>Road Transport</vt:lpwstr>
  </property>
  <property fmtid="{D5CDD505-2E9C-101B-9397-08002B2CF9AE}" pid="115" name="OfficeDocumentIdentifier">
    <vt:lpwstr>('New Zealand', 12912280)_[NZ1-12912280-Lets Get Wellington Moving KPIs and Measures]</vt:lpwstr>
  </property>
  <property fmtid="{D5CDD505-2E9C-101B-9397-08002B2CF9AE}" pid="116" name="D_CUST_Organisation">
    <vt:lpwstr>Beca Ltd</vt:lpwstr>
  </property>
  <property fmtid="{D5CDD505-2E9C-101B-9397-08002B2CF9AE}" pid="117" name="D_CUST_Organisation ID">
    <vt:lpwstr>014</vt:lpwstr>
  </property>
  <property fmtid="{D5CDD505-2E9C-101B-9397-08002B2CF9AE}" pid="118" name="D_CUST_Originator">
    <vt:lpwstr>Graham Spargo</vt:lpwstr>
  </property>
  <property fmtid="{D5CDD505-2E9C-101B-9397-08002B2CF9AE}" pid="119" name="Parent Folder Id">
    <vt:lpwstr>('New Zealand', 1659188)</vt:lpwstr>
  </property>
  <property fmtid="{D5CDD505-2E9C-101B-9397-08002B2CF9AE}" pid="120" name="D_STAT_Policy Id">
    <vt:r8>1</vt:r8>
  </property>
  <property fmtid="{D5CDD505-2E9C-101B-9397-08002B2CF9AE}" pid="121" name="FM_Project Location">
    <vt:lpwstr>Wellington</vt:lpwstr>
  </property>
  <property fmtid="{D5CDD505-2E9C-101B-9397-08002B2CF9AE}" pid="122" name="D_CUST_Prompt for Revision Details">
    <vt:lpwstr>False</vt:lpwstr>
  </property>
  <property fmtid="{D5CDD505-2E9C-101B-9397-08002B2CF9AE}" pid="123" name="D_STAT_PROP_dateAdded">
    <vt:filetime>2016-08-07T04:49:23Z</vt:filetime>
  </property>
  <property fmtid="{D5CDD505-2E9C-101B-9397-08002B2CF9AE}" pid="124" name="D_STAT_PROP_documentId">
    <vt:lpwstr>('New Zealand', 12912280)</vt:lpwstr>
  </property>
  <property fmtid="{D5CDD505-2E9C-101B-9397-08002B2CF9AE}" pid="125" name="D_STAT_PROP_lastModifiedByUserName">
    <vt:lpwstr>Graham Spargo</vt:lpwstr>
  </property>
  <property fmtid="{D5CDD505-2E9C-101B-9397-08002B2CF9AE}" pid="126" name="D_STAT_PROP_lastModifiedDate">
    <vt:filetime>2016-08-07T22:40:44Z</vt:filetime>
  </property>
  <property fmtid="{D5CDD505-2E9C-101B-9397-08002B2CF9AE}" pid="127" name="D_STAT_PROP_originalFileName">
    <vt:lpwstr>New_Lets Get Wellington Moving KPIs and Measures.pptx</vt:lpwstr>
  </property>
  <property fmtid="{D5CDD505-2E9C-101B-9397-08002B2CF9AE}" pid="128" name="D_STAT_PROP_W_Author">
    <vt:lpwstr>Graham Spargo</vt:lpwstr>
  </property>
  <property fmtid="{D5CDD505-2E9C-101B-9397-08002B2CF9AE}" pid="129" name="D_STAT_PROP_W_comment">
    <vt:lpwstr>Graham Spargo</vt:lpwstr>
  </property>
  <property fmtid="{D5CDD505-2E9C-101B-9397-08002B2CF9AE}" pid="130" name="D_STAT_PROP_W_defaultLockFileName">
    <vt:lpwstr>NZ1-12912280-Lets Get Wellington Moving KPIs and Measures.pptx</vt:lpwstr>
  </property>
  <property fmtid="{D5CDD505-2E9C-101B-9397-08002B2CF9AE}" pid="131" name="D_STAT_PROP_W_documentDate">
    <vt:filetime>2016-08-07T04:49:01Z</vt:filetime>
  </property>
  <property fmtid="{D5CDD505-2E9C-101B-9397-08002B2CF9AE}" pid="132" name="FM_Site">
    <vt:lpwstr>NZ</vt:lpwstr>
  </property>
  <property fmtid="{D5CDD505-2E9C-101B-9397-08002B2CF9AE}" pid="133" name="FM_Subactivity">
    <vt:lpwstr>Reporting</vt:lpwstr>
  </property>
  <property fmtid="{D5CDD505-2E9C-101B-9397-08002B2CF9AE}" pid="134" name="V_STAT_Check in by">
    <vt:lpwstr>Graham Spargo</vt:lpwstr>
  </property>
  <property fmtid="{D5CDD505-2E9C-101B-9397-08002B2CF9AE}" pid="135" name="V_STAT_Comment">
    <vt:lpwstr>Checked in by system</vt:lpwstr>
  </property>
  <property fmtid="{D5CDD505-2E9C-101B-9397-08002B2CF9AE}" pid="136" name="V_STAT_File Availability">
    <vt:r8>0</vt:r8>
  </property>
  <property fmtid="{D5CDD505-2E9C-101B-9397-08002B2CF9AE}" pid="137" name="V_STAT_File Size">
    <vt:r8>474156</vt:r8>
  </property>
  <property fmtid="{D5CDD505-2E9C-101B-9397-08002B2CF9AE}" pid="138" name="V_STAT_IsMajorVersion">
    <vt:bool>false</vt:bool>
  </property>
  <property fmtid="{D5CDD505-2E9C-101B-9397-08002B2CF9AE}" pid="139" name="V_STAT_Last Accessed By">
    <vt:lpwstr>Graham Spargo</vt:lpwstr>
  </property>
  <property fmtid="{D5CDD505-2E9C-101B-9397-08002B2CF9AE}" pid="140" name="V_STAT_Last Accessed Date">
    <vt:filetime>2016-08-07T22:40:44Z</vt:filetime>
  </property>
  <property fmtid="{D5CDD505-2E9C-101B-9397-08002B2CF9AE}" pid="141" name="V_STAT_Version Number">
    <vt:r8>8</vt:r8>
  </property>
</Properties>
</file>